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661" r:id="rId2"/>
  </p:sldMasterIdLst>
  <p:notesMasterIdLst>
    <p:notesMasterId r:id="rId24"/>
  </p:notesMasterIdLst>
  <p:sldIdLst>
    <p:sldId id="311" r:id="rId3"/>
    <p:sldId id="312" r:id="rId4"/>
    <p:sldId id="313" r:id="rId5"/>
    <p:sldId id="314" r:id="rId6"/>
    <p:sldId id="316" r:id="rId7"/>
    <p:sldId id="317" r:id="rId8"/>
    <p:sldId id="318" r:id="rId9"/>
    <p:sldId id="319" r:id="rId10"/>
    <p:sldId id="323" r:id="rId11"/>
    <p:sldId id="324" r:id="rId12"/>
    <p:sldId id="320" r:id="rId13"/>
    <p:sldId id="330" r:id="rId14"/>
    <p:sldId id="331" r:id="rId15"/>
    <p:sldId id="332" r:id="rId16"/>
    <p:sldId id="326" r:id="rId17"/>
    <p:sldId id="315" r:id="rId18"/>
    <p:sldId id="321" r:id="rId19"/>
    <p:sldId id="322" r:id="rId20"/>
    <p:sldId id="327" r:id="rId21"/>
    <p:sldId id="328" r:id="rId22"/>
    <p:sldId id="329" r:id="rId23"/>
  </p:sldIdLst>
  <p:sldSz cx="9906000" cy="6858000" type="A4"/>
  <p:notesSz cx="9866313" cy="6735763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ahnschrift Condensed" panose="020B0502040204020203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scadia Code" panose="020B0609020000020004" pitchFamily="49" charset="0"/>
      <p:regular r:id="rId35"/>
      <p:bold r:id="rId36"/>
      <p:italic r:id="rId37"/>
      <p:boldItalic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F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2266"/>
  </p:normalViewPr>
  <p:slideViewPr>
    <p:cSldViewPr snapToGrid="0" snapToObjects="1">
      <p:cViewPr varScale="1">
        <p:scale>
          <a:sx n="104" d="100"/>
          <a:sy n="104" d="100"/>
        </p:scale>
        <p:origin x="1638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108325" y="504825"/>
            <a:ext cx="3649663" cy="252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0371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3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0243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4326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12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442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4122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79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197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854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0751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2580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0539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108325" y="504825"/>
            <a:ext cx="3649663" cy="25273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625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681037" y="1825626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329938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9836" lvl="1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9754" lvl="2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9671" lvl="3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9589" lvl="4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9507" lvl="5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9425" lvl="6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9343" lvl="7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9261" lvl="8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5014913" y="1825626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329938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9836" lvl="1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9754" lvl="2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9671" lvl="3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9589" lvl="4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9507" lvl="5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9425" lvl="6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9343" lvl="7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9261" lvl="8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66958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41079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6BB93-B7B5-425F-8B2E-37A31A70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A2403C-05B4-4756-8F44-C6BA3A07E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BC9C30-2608-467E-8296-E8BDE658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87984" tIns="43992" rIns="87984" bIns="43992"/>
          <a:lstStyle/>
          <a:p>
            <a:fld id="{EA5DF791-083D-48BF-AA10-F6ACF465BEF5}" type="datetimeFigureOut">
              <a:rPr lang="pt-BR" smtClean="0"/>
              <a:t>12/04/2022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C1B575-B1A7-45DF-9B99-2BAD5A80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87984" tIns="43992" rIns="87984" bIns="43992"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5FE2E0-4989-428D-920C-49367021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03" y="6381524"/>
            <a:ext cx="266098" cy="200055"/>
          </a:xfrm>
        </p:spPr>
        <p:txBody>
          <a:bodyPr/>
          <a:lstStyle/>
          <a:p>
            <a:fld id="{0DE73157-5E91-4584-ADF2-879216E60D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1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68232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b" anchorCtr="0">
            <a:noAutofit/>
          </a:bodyPr>
          <a:lstStyle>
            <a:lvl1pPr marL="439918" lvl="0" indent="-219959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00" b="1"/>
            </a:lvl1pPr>
            <a:lvl2pPr marL="879836" lvl="1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00" b="1"/>
            </a:lvl2pPr>
            <a:lvl3pPr marL="1319754" lvl="2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00" b="1"/>
            </a:lvl3pPr>
            <a:lvl4pPr marL="1759671" lvl="3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199589" lvl="4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639507" lvl="5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079425" lvl="6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519343" lvl="7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3959261" lvl="8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82329" y="2505076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329938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9836" lvl="1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9754" lvl="2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9671" lvl="3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9589" lvl="4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9507" lvl="5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9425" lvl="6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9343" lvl="7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9261" lvl="8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b" anchorCtr="0">
            <a:noAutofit/>
          </a:bodyPr>
          <a:lstStyle>
            <a:lvl1pPr marL="439918" lvl="0" indent="-219959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00" b="1"/>
            </a:lvl1pPr>
            <a:lvl2pPr marL="879836" lvl="1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00" b="1"/>
            </a:lvl2pPr>
            <a:lvl3pPr marL="1319754" lvl="2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00" b="1"/>
            </a:lvl3pPr>
            <a:lvl4pPr marL="1759671" lvl="3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199589" lvl="4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639507" lvl="5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079425" lvl="6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519343" lvl="7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3959261" lvl="8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4"/>
          </p:nvPr>
        </p:nvSpPr>
        <p:spPr>
          <a:xfrm>
            <a:off x="5014913" y="2505076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329938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9836" lvl="1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9754" lvl="2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9671" lvl="3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9589" lvl="4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9507" lvl="5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9425" lvl="6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9343" lvl="7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9261" lvl="8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211340" y="987426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415478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00"/>
            </a:lvl1pPr>
            <a:lvl2pPr marL="879836" lvl="1" indent="-3910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00"/>
            </a:lvl2pPr>
            <a:lvl3pPr marL="1319754" lvl="2" indent="-36659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300"/>
            </a:lvl3pPr>
            <a:lvl4pPr marL="1759671" lvl="3" indent="-34215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4pPr>
            <a:lvl5pPr marL="2199589" lvl="4" indent="-34215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5pPr>
            <a:lvl6pPr marL="2639507" lvl="5" indent="-34215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6pPr>
            <a:lvl7pPr marL="3079425" lvl="6" indent="-34215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7pPr>
            <a:lvl8pPr marL="3519343" lvl="7" indent="-34215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8pPr>
            <a:lvl9pPr marL="3959261" lvl="8" indent="-34215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82329" y="2057401"/>
            <a:ext cx="3194943" cy="381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219959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1pPr>
            <a:lvl2pPr marL="879836" lvl="1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00"/>
            </a:lvl2pPr>
            <a:lvl3pPr marL="1319754" lvl="2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759671" lvl="3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199589" lvl="4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639507" lvl="5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079425" lvl="6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519343" lvl="7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3959261" lvl="8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>
            <a:spLocks noGrp="1"/>
          </p:cNvSpPr>
          <p:nvPr>
            <p:ph type="pic" idx="2"/>
          </p:nvPr>
        </p:nvSpPr>
        <p:spPr>
          <a:xfrm>
            <a:off x="4211340" y="987426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682329" y="2057401"/>
            <a:ext cx="3194943" cy="381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219959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1pPr>
            <a:lvl2pPr marL="879836" lvl="1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00"/>
            </a:lvl2pPr>
            <a:lvl3pPr marL="1319754" lvl="2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759671" lvl="3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199589" lvl="4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639507" lvl="5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079425" lvl="6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519343" lvl="7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3959261" lvl="8" indent="-219959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9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329938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9836" lvl="1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9754" lvl="2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9671" lvl="3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9589" lvl="4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9507" lvl="5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9425" lvl="6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9343" lvl="7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9261" lvl="8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 rot="5400000">
            <a:off x="5251053" y="2203054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 rot="5400000">
            <a:off x="917178" y="128985"/>
            <a:ext cx="5811838" cy="6284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329938" algn="l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9836" lvl="1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9754" lvl="2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9671" lvl="3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9589" lvl="4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9507" lvl="5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9425" lvl="6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9343" lvl="7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9261" lvl="8" indent="-329938" algn="l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329938" algn="l" rtl="0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79836" lvl="1" indent="-329938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19754" lvl="2" indent="-329938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759671" lvl="3" indent="-329938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199589" lvl="4" indent="-329938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639507" lvl="5" indent="-329938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079425" lvl="6" indent="-329938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519343" lvl="7" indent="-329938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959261" lvl="8" indent="-329938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996113" y="6356350"/>
            <a:ext cx="222885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75878" y="1709738"/>
            <a:ext cx="8543925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675878" y="4589463"/>
            <a:ext cx="8543925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39918" lvl="0" indent="-219959" algn="l" rtl="0">
              <a:lnSpc>
                <a:spcPct val="90000"/>
              </a:lnSpc>
              <a:spcBef>
                <a:spcPts val="962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300">
                <a:solidFill>
                  <a:srgbClr val="888888"/>
                </a:solidFill>
              </a:defRPr>
            </a:lvl1pPr>
            <a:lvl2pPr marL="879836" lvl="1" indent="-219959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00">
                <a:solidFill>
                  <a:srgbClr val="888888"/>
                </a:solidFill>
              </a:defRPr>
            </a:lvl2pPr>
            <a:lvl3pPr marL="1319754" lvl="2" indent="-219959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700">
                <a:solidFill>
                  <a:srgbClr val="888888"/>
                </a:solidFill>
              </a:defRPr>
            </a:lvl3pPr>
            <a:lvl4pPr marL="1759671" lvl="3" indent="-219959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500">
                <a:solidFill>
                  <a:srgbClr val="888888"/>
                </a:solidFill>
              </a:defRPr>
            </a:lvl4pPr>
            <a:lvl5pPr marL="2199589" lvl="4" indent="-219959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500">
                <a:solidFill>
                  <a:srgbClr val="888888"/>
                </a:solidFill>
              </a:defRPr>
            </a:lvl5pPr>
            <a:lvl6pPr marL="2639507" lvl="5" indent="-219959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500">
                <a:solidFill>
                  <a:srgbClr val="888888"/>
                </a:solidFill>
              </a:defRPr>
            </a:lvl6pPr>
            <a:lvl7pPr marL="3079425" lvl="6" indent="-219959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500">
                <a:solidFill>
                  <a:srgbClr val="888888"/>
                </a:solidFill>
              </a:defRPr>
            </a:lvl7pPr>
            <a:lvl8pPr marL="3519343" lvl="7" indent="-219959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500">
                <a:solidFill>
                  <a:srgbClr val="888888"/>
                </a:solidFill>
              </a:defRPr>
            </a:lvl8pPr>
            <a:lvl9pPr marL="3959261" lvl="8" indent="-219959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5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996113" y="6356350"/>
            <a:ext cx="222885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1038" y="1825626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69" tIns="43973" rIns="87969" bIns="43973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/>
          <p:cNvSpPr/>
          <p:nvPr/>
        </p:nvSpPr>
        <p:spPr>
          <a:xfrm>
            <a:off x="-1" y="1"/>
            <a:ext cx="9906001" cy="6861372"/>
          </a:xfrm>
          <a:prstGeom prst="rect">
            <a:avLst/>
          </a:prstGeom>
          <a:solidFill>
            <a:srgbClr val="EFEBE0"/>
          </a:solidFill>
          <a:ln w="12700">
            <a:miter lim="400000"/>
          </a:ln>
        </p:spPr>
        <p:txBody>
          <a:bodyPr lIns="26678" tIns="43992" rIns="26678" bIns="43992"/>
          <a:lstStyle/>
          <a:p>
            <a:endParaRPr sz="800"/>
          </a:p>
        </p:txBody>
      </p:sp>
      <p:sp>
        <p:nvSpPr>
          <p:cNvPr id="3" name="Texto do Título"/>
          <p:cNvSpPr txBox="1">
            <a:spLocks noGrp="1"/>
          </p:cNvSpPr>
          <p:nvPr>
            <p:ph type="title"/>
          </p:nvPr>
        </p:nvSpPr>
        <p:spPr>
          <a:xfrm>
            <a:off x="4580590" y="382105"/>
            <a:ext cx="744822" cy="419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Texto do Título</a:t>
            </a:r>
          </a:p>
        </p:txBody>
      </p:sp>
      <p:sp>
        <p:nvSpPr>
          <p:cNvPr id="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485900" y="3842637"/>
            <a:ext cx="6934201" cy="1715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9144603" y="6381524"/>
            <a:ext cx="266098" cy="2000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7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med"/>
  <p:txStyles>
    <p:titleStyle>
      <a:lvl1pPr marL="0" marR="0" indent="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1pPr>
      <a:lvl2pPr marL="0" marR="0" indent="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2pPr>
      <a:lvl3pPr marL="0" marR="0" indent="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3pPr>
      <a:lvl4pPr marL="0" marR="0" indent="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4pPr>
      <a:lvl5pPr marL="0" marR="0" indent="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5pPr>
      <a:lvl6pPr marL="0" marR="0" indent="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6pPr>
      <a:lvl7pPr marL="0" marR="0" indent="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7pPr>
      <a:lvl8pPr marL="0" marR="0" indent="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8pPr>
      <a:lvl9pPr marL="0" marR="0" indent="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9pPr>
    </p:titleStyle>
    <p:bodyStyle>
      <a:lvl1pPr marL="0" marR="0" indent="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266766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533532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800298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067064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1333831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1600597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867364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2134130" algn="l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533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hyperlink" Target="https://www.unicosistemas.com.br/Account/Logi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vixbrasil.minhatroca.com.br/" TargetMode="External"/><Relationship Id="rId4" Type="http://schemas.openxmlformats.org/officeDocument/2006/relationships/hyperlink" Target="mailto:atendimento@vixbras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atendimento@vixbras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-1" y="1684"/>
            <a:ext cx="9906001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6678" tIns="43992" rIns="26678" bIns="43992"/>
          <a:lstStyle/>
          <a:p>
            <a:endParaRPr sz="800"/>
          </a:p>
        </p:txBody>
      </p:sp>
      <p:pic>
        <p:nvPicPr>
          <p:cNvPr id="22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19" y="1802821"/>
            <a:ext cx="3259760" cy="201181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NOME DA APRESENTAÇÃO"/>
          <p:cNvSpPr txBox="1"/>
          <p:nvPr/>
        </p:nvSpPr>
        <p:spPr>
          <a:xfrm>
            <a:off x="1857440" y="4910806"/>
            <a:ext cx="6191135" cy="58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4600" spc="920">
                <a:solidFill>
                  <a:srgbClr val="A79569"/>
                </a:solidFill>
                <a:latin typeface="DIN Pro Condensed Light"/>
                <a:ea typeface="DIN Pro Condensed Light"/>
                <a:cs typeface="DIN Pro Condensed Light"/>
                <a:sym typeface="DIN Pro Condensed Light"/>
              </a:defRPr>
            </a:lvl1pPr>
          </a:lstStyle>
          <a:p>
            <a:pPr algn="ctr"/>
            <a:r>
              <a:rPr lang="pt-BR" sz="2700" dirty="0">
                <a:latin typeface="Arial Narrow" panose="020B0606020202030204" pitchFamily="34" charset="0"/>
              </a:rPr>
              <a:t>MANUAL VITRINE RESHOP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1" y="6484490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ÍTULO"/>
          <p:cNvSpPr txBox="1"/>
          <p:nvPr/>
        </p:nvSpPr>
        <p:spPr>
          <a:xfrm>
            <a:off x="2921120" y="105184"/>
            <a:ext cx="4801331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Realizando uma venda</a:t>
            </a:r>
          </a:p>
        </p:txBody>
      </p:sp>
      <p:sp>
        <p:nvSpPr>
          <p:cNvPr id="8" name="object 9"/>
          <p:cNvSpPr/>
          <p:nvPr/>
        </p:nvSpPr>
        <p:spPr>
          <a:xfrm>
            <a:off x="3972718" y="809947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24623" y="938075"/>
            <a:ext cx="9456754" cy="98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Após a conclusão da venda. Podemos consultar o pedido já dentro do </a:t>
            </a:r>
            <a:r>
              <a:rPr lang="pt-BR" sz="1800" dirty="0" err="1">
                <a:latin typeface="Arial Narrow" pitchFamily="34" charset="0"/>
                <a:ea typeface="Calibri"/>
                <a:cs typeface="Calibri"/>
                <a:sym typeface="Calibri"/>
              </a:rPr>
              <a:t>Reshop</a:t>
            </a: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, através do site:  </a:t>
            </a:r>
            <a:r>
              <a:rPr lang="pt-BR" sz="1800" u="sng" dirty="0">
                <a:solidFill>
                  <a:srgbClr val="0563C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hlinkClick r:id="rId4"/>
              </a:rPr>
              <a:t>https://www.unicosistemas.com.br/Account/Login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kumimoji="0" lang="pt-BR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06" y="1692281"/>
            <a:ext cx="7741124" cy="419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188906" y="5989895"/>
            <a:ext cx="75281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O T.I passará os dados de usuário e senha para a loja acessar. Ao receber os dados, fazer </a:t>
            </a:r>
            <a:r>
              <a:rPr lang="pt-BR" sz="1800" dirty="0" err="1">
                <a:latin typeface="Arial Narrow" pitchFamily="34" charset="0"/>
                <a:ea typeface="Calibri"/>
                <a:cs typeface="Calibri"/>
                <a:sym typeface="Calibri"/>
              </a:rPr>
              <a:t>login</a:t>
            </a: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 para entrar na plataforma.</a:t>
            </a:r>
          </a:p>
        </p:txBody>
      </p:sp>
    </p:spTree>
    <p:extLst>
      <p:ext uri="{BB962C8B-B14F-4D97-AF65-F5344CB8AC3E}">
        <p14:creationId xmlns:p14="http://schemas.microsoft.com/office/powerpoint/2010/main" val="267225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 flipV="1">
            <a:off x="3972718" y="683456"/>
            <a:ext cx="1919417" cy="0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418707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2933741" y="118585"/>
            <a:ext cx="4801331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Realizando uma venda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80246" y="1005081"/>
            <a:ext cx="87854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     Ao entrar </a:t>
            </a: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o painel terá o layout abaixo, com dashboards com valores, ticket médio, entre outros.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455B0CA-F3CC-4BE3-850A-CFFB4FD48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18" y="1303068"/>
            <a:ext cx="9109930" cy="50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38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2E690-A363-43CC-912F-12808177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494" y="382105"/>
            <a:ext cx="8171234" cy="41957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Na aba&gt;                      terá outras opções de consultas: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082810-C5BB-4B5F-BA81-950CDDB30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494" y="3249038"/>
            <a:ext cx="8171234" cy="1643975"/>
          </a:xfrm>
        </p:spPr>
        <p:txBody>
          <a:bodyPr/>
          <a:lstStyle/>
          <a:p>
            <a:endParaRPr lang="pt-BR" b="1" dirty="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2966FA0-0357-4670-92FA-A865AD9ABD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37980"/>
              </p:ext>
            </p:extLst>
          </p:nvPr>
        </p:nvGraphicFramePr>
        <p:xfrm>
          <a:off x="2084779" y="398452"/>
          <a:ext cx="14700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m de Bitmap" r:id="rId3" imgW="1470600" imgH="403920" progId="Paint.Picture">
                  <p:embed/>
                </p:oleObj>
              </mc:Choice>
              <mc:Fallback>
                <p:oleObj name="Imagem de Bitmap" r:id="rId3" imgW="1470600" imgH="403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4779" y="398452"/>
                        <a:ext cx="1470025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48C7AABC-8164-4374-8655-811932E7A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82" y="818023"/>
            <a:ext cx="8469745" cy="4074989"/>
          </a:xfrm>
          <a:prstGeom prst="rect">
            <a:avLst/>
          </a:prstGeom>
        </p:spPr>
      </p:pic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62E0EAE6-90C2-4C6A-B12A-931DCAB696A0}"/>
              </a:ext>
            </a:extLst>
          </p:cNvPr>
          <p:cNvSpPr/>
          <p:nvPr/>
        </p:nvSpPr>
        <p:spPr>
          <a:xfrm>
            <a:off x="8358909" y="3050880"/>
            <a:ext cx="443346" cy="637309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m" descr="Imagem">
            <a:extLst>
              <a:ext uri="{FF2B5EF4-FFF2-40B4-BE49-F238E27FC236}">
                <a16:creationId xmlns:a16="http://schemas.microsoft.com/office/drawing/2014/main" id="{7F076E65-29CC-44CC-8FC6-10FD63C3C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1" y="6484490"/>
            <a:ext cx="567349" cy="3034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738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7247E-F32E-4467-AB87-3EA67237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382104"/>
            <a:ext cx="8903855" cy="1455931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Na aba &gt; Painel de controle, pode ser feita a consulta por dia, período, mensal e </a:t>
            </a:r>
            <a:r>
              <a:rPr lang="pt-BR" b="1" dirty="0" err="1">
                <a:solidFill>
                  <a:schemeClr val="tx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etc</a:t>
            </a:r>
            <a:r>
              <a:rPr lang="pt-BR" b="1" dirty="0">
                <a:solidFill>
                  <a:schemeClr val="tx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:</a:t>
            </a:r>
            <a:br>
              <a:rPr lang="pt-BR" b="1" dirty="0">
                <a:solidFill>
                  <a:schemeClr val="tx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747FE5-6275-4B81-92DB-C143059DD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55" y="1487055"/>
            <a:ext cx="8903855" cy="4071046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25DC5E-1BDC-4F6F-8B7E-101E53ABA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413164"/>
            <a:ext cx="8825346" cy="4144937"/>
          </a:xfrm>
          <a:prstGeom prst="rect">
            <a:avLst/>
          </a:prstGeom>
        </p:spPr>
      </p:pic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99840671-1560-4608-B5D7-AB5F69A26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1" y="6484490"/>
            <a:ext cx="567349" cy="3034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887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D53A9-B3A6-4372-8090-579C78AA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2" y="382105"/>
            <a:ext cx="8331200" cy="41957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Na aba &gt;&gt; Pedidos &gt;&gt; Filtros para selecionar vendas específicas: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096C2711-A6BB-481E-99AB-D9A1DF8AF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9B4B86D-4117-48A1-9C88-A575143B3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18" y="1034473"/>
            <a:ext cx="8820727" cy="5190836"/>
          </a:xfrm>
          <a:prstGeom prst="rect">
            <a:avLst/>
          </a:prstGeom>
        </p:spPr>
      </p:pic>
      <p:pic>
        <p:nvPicPr>
          <p:cNvPr id="5" name="Imagem" descr="Imagem">
            <a:extLst>
              <a:ext uri="{FF2B5EF4-FFF2-40B4-BE49-F238E27FC236}">
                <a16:creationId xmlns:a16="http://schemas.microsoft.com/office/drawing/2014/main" id="{A69C6D30-C386-41C7-A186-B119CA322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1" y="6484490"/>
            <a:ext cx="567349" cy="3034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995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"/>
          <p:cNvSpPr txBox="1"/>
          <p:nvPr/>
        </p:nvSpPr>
        <p:spPr>
          <a:xfrm>
            <a:off x="2933741" y="118585"/>
            <a:ext cx="4801331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Realizando uma venda</a:t>
            </a:r>
          </a:p>
        </p:txBody>
      </p:sp>
      <p:sp>
        <p:nvSpPr>
          <p:cNvPr id="6" name="object 9"/>
          <p:cNvSpPr/>
          <p:nvPr/>
        </p:nvSpPr>
        <p:spPr>
          <a:xfrm>
            <a:off x="3963409" y="775992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03385" y="970670"/>
            <a:ext cx="908061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Caso queira o relatório de vendas por vendedora, clique em                                                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Abrirá</a:t>
            </a:r>
            <a:r>
              <a:rPr kumimoji="0" lang="pt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 um relatório com o nome e a quantidade total de peças vendidas por vendedora.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800" b="1" dirty="0" err="1">
                <a:latin typeface="Arial Narrow" pitchFamily="34" charset="0"/>
                <a:ea typeface="Calibri"/>
                <a:cs typeface="Calibri"/>
                <a:sym typeface="Calibri"/>
              </a:rPr>
              <a:t>Obs</a:t>
            </a:r>
            <a:r>
              <a:rPr lang="pt-BR" sz="1800" b="1" dirty="0">
                <a:latin typeface="Arial Narrow" pitchFamily="34" charset="0"/>
                <a:ea typeface="Calibri"/>
                <a:cs typeface="Calibri"/>
                <a:sym typeface="Calibri"/>
              </a:rPr>
              <a:t>: </a:t>
            </a: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Como o </a:t>
            </a:r>
            <a:r>
              <a:rPr lang="pt-BR" sz="1800" dirty="0" err="1">
                <a:latin typeface="Arial Narrow" pitchFamily="34" charset="0"/>
                <a:ea typeface="Calibri"/>
                <a:cs typeface="Calibri"/>
                <a:sym typeface="Calibri"/>
              </a:rPr>
              <a:t>Linx</a:t>
            </a: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 faz a separação da venda </a:t>
            </a:r>
            <a:r>
              <a:rPr lang="pt-BR" sz="1600" dirty="0">
                <a:latin typeface="Arial Narrow" pitchFamily="34" charset="0"/>
                <a:ea typeface="Calibri"/>
                <a:cs typeface="Calibri"/>
                <a:sym typeface="Calibri"/>
              </a:rPr>
              <a:t>VITRINE</a:t>
            </a: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 e venda </a:t>
            </a:r>
            <a:r>
              <a:rPr lang="pt-BR" sz="1600" dirty="0">
                <a:latin typeface="Arial Narrow" pitchFamily="34" charset="0"/>
                <a:ea typeface="Calibri"/>
                <a:cs typeface="Calibri"/>
                <a:sym typeface="Calibri"/>
              </a:rPr>
              <a:t>PRESENCIAL</a:t>
            </a: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, no relatório vai aparecer separadamente também.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89" y="943865"/>
            <a:ext cx="1897973" cy="3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eta para baixo 7"/>
          <p:cNvSpPr/>
          <p:nvPr/>
        </p:nvSpPr>
        <p:spPr>
          <a:xfrm rot="10800000" flipH="1">
            <a:off x="4842509" y="4842797"/>
            <a:ext cx="202361" cy="419336"/>
          </a:xfrm>
          <a:prstGeom prst="down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46" y="2170997"/>
            <a:ext cx="5314384" cy="376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ta para cima 8"/>
          <p:cNvSpPr/>
          <p:nvPr/>
        </p:nvSpPr>
        <p:spPr>
          <a:xfrm>
            <a:off x="4762563" y="4978897"/>
            <a:ext cx="324168" cy="447911"/>
          </a:xfrm>
          <a:prstGeom prst="up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1870" y="6167323"/>
            <a:ext cx="9906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Obs</a:t>
            </a:r>
            <a:r>
              <a:rPr kumimoji="0" lang="pt-B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:</a:t>
            </a:r>
            <a:r>
              <a:rPr kumimoji="0" lang="pt-BR" sz="1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pt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A quantidade de peças vendidas através do VITRINE está na coluna ‘</a:t>
            </a:r>
            <a:r>
              <a:rPr kumimoji="0" lang="pt-BR" sz="1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’</a:t>
            </a:r>
            <a:r>
              <a:rPr kumimoji="0" lang="pt-BR" sz="1800" b="1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Qtde</a:t>
            </a:r>
            <a:r>
              <a:rPr kumimoji="0" lang="pt-BR" sz="1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 Vitrine</a:t>
            </a:r>
            <a:r>
              <a:rPr kumimoji="0" lang="pt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’’ onde a seta está sinalizando.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320" y="6510184"/>
            <a:ext cx="567349" cy="3034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0675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object 2"/>
          <p:cNvGrpSpPr/>
          <p:nvPr/>
        </p:nvGrpSpPr>
        <p:grpSpPr>
          <a:xfrm>
            <a:off x="112346" y="6377740"/>
            <a:ext cx="270858" cy="332720"/>
            <a:chOff x="0" y="0"/>
            <a:chExt cx="549700" cy="548640"/>
          </a:xfrm>
        </p:grpSpPr>
        <p:sp>
          <p:nvSpPr>
            <p:cNvPr id="95" name="Forma"/>
            <p:cNvSpPr/>
            <p:nvPr/>
          </p:nvSpPr>
          <p:spPr>
            <a:xfrm>
              <a:off x="0" y="0"/>
              <a:ext cx="413571" cy="54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55" y="0"/>
                  </a:moveTo>
                  <a:lnTo>
                    <a:pt x="11775" y="150"/>
                  </a:lnTo>
                  <a:lnTo>
                    <a:pt x="9346" y="650"/>
                  </a:lnTo>
                  <a:lnTo>
                    <a:pt x="7110" y="1450"/>
                  </a:lnTo>
                  <a:lnTo>
                    <a:pt x="5106" y="2550"/>
                  </a:lnTo>
                  <a:lnTo>
                    <a:pt x="3376" y="3850"/>
                  </a:lnTo>
                  <a:lnTo>
                    <a:pt x="1960" y="5350"/>
                  </a:lnTo>
                  <a:lnTo>
                    <a:pt x="898" y="7050"/>
                  </a:lnTo>
                  <a:lnTo>
                    <a:pt x="231" y="8850"/>
                  </a:lnTo>
                  <a:lnTo>
                    <a:pt x="0" y="10800"/>
                  </a:lnTo>
                  <a:lnTo>
                    <a:pt x="231" y="12750"/>
                  </a:lnTo>
                  <a:lnTo>
                    <a:pt x="898" y="14600"/>
                  </a:lnTo>
                  <a:lnTo>
                    <a:pt x="1960" y="16250"/>
                  </a:lnTo>
                  <a:lnTo>
                    <a:pt x="3376" y="17800"/>
                  </a:lnTo>
                  <a:lnTo>
                    <a:pt x="5106" y="19100"/>
                  </a:lnTo>
                  <a:lnTo>
                    <a:pt x="7110" y="20150"/>
                  </a:lnTo>
                  <a:lnTo>
                    <a:pt x="9346" y="20950"/>
                  </a:lnTo>
                  <a:lnTo>
                    <a:pt x="11775" y="21450"/>
                  </a:lnTo>
                  <a:lnTo>
                    <a:pt x="14355" y="21600"/>
                  </a:lnTo>
                  <a:lnTo>
                    <a:pt x="16935" y="21450"/>
                  </a:lnTo>
                  <a:lnTo>
                    <a:pt x="19364" y="20950"/>
                  </a:lnTo>
                  <a:lnTo>
                    <a:pt x="21600" y="20150"/>
                  </a:lnTo>
                  <a:lnTo>
                    <a:pt x="14355" y="20150"/>
                  </a:lnTo>
                  <a:lnTo>
                    <a:pt x="12251" y="20000"/>
                  </a:lnTo>
                  <a:lnTo>
                    <a:pt x="10265" y="19600"/>
                  </a:lnTo>
                  <a:lnTo>
                    <a:pt x="8422" y="19000"/>
                  </a:lnTo>
                  <a:lnTo>
                    <a:pt x="6752" y="18150"/>
                  </a:lnTo>
                  <a:lnTo>
                    <a:pt x="6755" y="17150"/>
                  </a:lnTo>
                  <a:lnTo>
                    <a:pt x="6758" y="17050"/>
                  </a:lnTo>
                  <a:lnTo>
                    <a:pt x="6802" y="16750"/>
                  </a:lnTo>
                  <a:lnTo>
                    <a:pt x="4816" y="16750"/>
                  </a:lnTo>
                  <a:lnTo>
                    <a:pt x="3622" y="15450"/>
                  </a:lnTo>
                  <a:lnTo>
                    <a:pt x="2726" y="14000"/>
                  </a:lnTo>
                  <a:lnTo>
                    <a:pt x="2165" y="12450"/>
                  </a:lnTo>
                  <a:lnTo>
                    <a:pt x="1970" y="10800"/>
                  </a:lnTo>
                  <a:lnTo>
                    <a:pt x="2165" y="9150"/>
                  </a:lnTo>
                  <a:lnTo>
                    <a:pt x="2726" y="7600"/>
                  </a:lnTo>
                  <a:lnTo>
                    <a:pt x="3621" y="6150"/>
                  </a:lnTo>
                  <a:lnTo>
                    <a:pt x="4815" y="4850"/>
                  </a:lnTo>
                  <a:lnTo>
                    <a:pt x="6760" y="4850"/>
                  </a:lnTo>
                  <a:lnTo>
                    <a:pt x="6753" y="4550"/>
                  </a:lnTo>
                  <a:lnTo>
                    <a:pt x="8422" y="2600"/>
                  </a:lnTo>
                  <a:lnTo>
                    <a:pt x="10265" y="2000"/>
                  </a:lnTo>
                  <a:lnTo>
                    <a:pt x="12251" y="1600"/>
                  </a:lnTo>
                  <a:lnTo>
                    <a:pt x="14355" y="1450"/>
                  </a:lnTo>
                  <a:lnTo>
                    <a:pt x="21600" y="1450"/>
                  </a:lnTo>
                  <a:lnTo>
                    <a:pt x="19364" y="650"/>
                  </a:lnTo>
                  <a:lnTo>
                    <a:pt x="16935" y="150"/>
                  </a:lnTo>
                  <a:lnTo>
                    <a:pt x="14355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  <p:sp>
          <p:nvSpPr>
            <p:cNvPr id="96" name="Forma"/>
            <p:cNvSpPr/>
            <p:nvPr/>
          </p:nvSpPr>
          <p:spPr>
            <a:xfrm>
              <a:off x="274850" y="285749"/>
              <a:ext cx="226825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17" y="0"/>
                  </a:moveTo>
                  <a:lnTo>
                    <a:pt x="1215" y="0"/>
                  </a:lnTo>
                  <a:lnTo>
                    <a:pt x="1295" y="849"/>
                  </a:lnTo>
                  <a:lnTo>
                    <a:pt x="2525" y="5218"/>
                  </a:lnTo>
                  <a:lnTo>
                    <a:pt x="5468" y="8494"/>
                  </a:lnTo>
                  <a:lnTo>
                    <a:pt x="9236" y="9465"/>
                  </a:lnTo>
                  <a:lnTo>
                    <a:pt x="10092" y="9465"/>
                  </a:lnTo>
                  <a:lnTo>
                    <a:pt x="10793" y="9587"/>
                  </a:lnTo>
                  <a:lnTo>
                    <a:pt x="13410" y="12499"/>
                  </a:lnTo>
                  <a:lnTo>
                    <a:pt x="13695" y="16867"/>
                  </a:lnTo>
                  <a:lnTo>
                    <a:pt x="10677" y="18930"/>
                  </a:lnTo>
                  <a:lnTo>
                    <a:pt x="7356" y="20387"/>
                  </a:lnTo>
                  <a:lnTo>
                    <a:pt x="3781" y="21236"/>
                  </a:lnTo>
                  <a:lnTo>
                    <a:pt x="0" y="21600"/>
                  </a:lnTo>
                  <a:lnTo>
                    <a:pt x="13210" y="21600"/>
                  </a:lnTo>
                  <a:lnTo>
                    <a:pt x="16863" y="19052"/>
                  </a:lnTo>
                  <a:lnTo>
                    <a:pt x="20017" y="15897"/>
                  </a:lnTo>
                  <a:lnTo>
                    <a:pt x="21600" y="13591"/>
                  </a:lnTo>
                  <a:lnTo>
                    <a:pt x="17241" y="13591"/>
                  </a:lnTo>
                  <a:lnTo>
                    <a:pt x="17151" y="12742"/>
                  </a:lnTo>
                  <a:lnTo>
                    <a:pt x="15854" y="9222"/>
                  </a:lnTo>
                  <a:lnTo>
                    <a:pt x="12839" y="6553"/>
                  </a:lnTo>
                  <a:lnTo>
                    <a:pt x="9236" y="5825"/>
                  </a:lnTo>
                  <a:lnTo>
                    <a:pt x="8445" y="5825"/>
                  </a:lnTo>
                  <a:lnTo>
                    <a:pt x="7801" y="5582"/>
                  </a:lnTo>
                  <a:lnTo>
                    <a:pt x="5355" y="2670"/>
                  </a:lnTo>
                  <a:lnTo>
                    <a:pt x="4858" y="485"/>
                  </a:lnTo>
                  <a:lnTo>
                    <a:pt x="4817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  <p:sp>
          <p:nvSpPr>
            <p:cNvPr id="97" name="Forma"/>
            <p:cNvSpPr/>
            <p:nvPr/>
          </p:nvSpPr>
          <p:spPr>
            <a:xfrm>
              <a:off x="455902" y="121920"/>
              <a:ext cx="93799" cy="30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68" y="0"/>
                  </a:moveTo>
                  <a:lnTo>
                    <a:pt x="0" y="0"/>
                  </a:lnTo>
                  <a:lnTo>
                    <a:pt x="5416" y="2330"/>
                  </a:lnTo>
                  <a:lnTo>
                    <a:pt x="9477" y="4929"/>
                  </a:lnTo>
                  <a:lnTo>
                    <a:pt x="12028" y="7708"/>
                  </a:lnTo>
                  <a:lnTo>
                    <a:pt x="12912" y="10755"/>
                  </a:lnTo>
                  <a:lnTo>
                    <a:pt x="12028" y="13802"/>
                  </a:lnTo>
                  <a:lnTo>
                    <a:pt x="9477" y="16581"/>
                  </a:lnTo>
                  <a:lnTo>
                    <a:pt x="5416" y="19180"/>
                  </a:lnTo>
                  <a:lnTo>
                    <a:pt x="0" y="21600"/>
                  </a:lnTo>
                  <a:lnTo>
                    <a:pt x="10540" y="21600"/>
                  </a:lnTo>
                  <a:lnTo>
                    <a:pt x="12958" y="20524"/>
                  </a:lnTo>
                  <a:lnTo>
                    <a:pt x="17639" y="17567"/>
                  </a:lnTo>
                  <a:lnTo>
                    <a:pt x="20580" y="14251"/>
                  </a:lnTo>
                  <a:lnTo>
                    <a:pt x="21600" y="10755"/>
                  </a:lnTo>
                  <a:lnTo>
                    <a:pt x="20580" y="7260"/>
                  </a:lnTo>
                  <a:lnTo>
                    <a:pt x="17639" y="4033"/>
                  </a:lnTo>
                  <a:lnTo>
                    <a:pt x="12958" y="986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  <p:sp>
          <p:nvSpPr>
            <p:cNvPr id="98" name="Forma"/>
            <p:cNvSpPr/>
            <p:nvPr/>
          </p:nvSpPr>
          <p:spPr>
            <a:xfrm>
              <a:off x="274850" y="36830"/>
              <a:ext cx="227379" cy="22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8" y="0"/>
                  </a:moveTo>
                  <a:lnTo>
                    <a:pt x="0" y="0"/>
                  </a:lnTo>
                  <a:lnTo>
                    <a:pt x="3772" y="362"/>
                  </a:lnTo>
                  <a:lnTo>
                    <a:pt x="7338" y="1327"/>
                  </a:lnTo>
                  <a:lnTo>
                    <a:pt x="10651" y="2775"/>
                  </a:lnTo>
                  <a:lnTo>
                    <a:pt x="13662" y="4706"/>
                  </a:lnTo>
                  <a:lnTo>
                    <a:pt x="13656" y="7240"/>
                  </a:lnTo>
                  <a:lnTo>
                    <a:pt x="12358" y="11102"/>
                  </a:lnTo>
                  <a:lnTo>
                    <a:pt x="10067" y="12067"/>
                  </a:lnTo>
                  <a:lnTo>
                    <a:pt x="9214" y="12067"/>
                  </a:lnTo>
                  <a:lnTo>
                    <a:pt x="7835" y="12188"/>
                  </a:lnTo>
                  <a:lnTo>
                    <a:pt x="4489" y="13756"/>
                  </a:lnTo>
                  <a:lnTo>
                    <a:pt x="1950" y="17618"/>
                  </a:lnTo>
                  <a:lnTo>
                    <a:pt x="1213" y="21600"/>
                  </a:lnTo>
                  <a:lnTo>
                    <a:pt x="4807" y="21600"/>
                  </a:lnTo>
                  <a:lnTo>
                    <a:pt x="4881" y="20876"/>
                  </a:lnTo>
                  <a:lnTo>
                    <a:pt x="5004" y="20152"/>
                  </a:lnTo>
                  <a:lnTo>
                    <a:pt x="6796" y="16532"/>
                  </a:lnTo>
                  <a:lnTo>
                    <a:pt x="10526" y="15566"/>
                  </a:lnTo>
                  <a:lnTo>
                    <a:pt x="11726" y="15325"/>
                  </a:lnTo>
                  <a:lnTo>
                    <a:pt x="14941" y="13515"/>
                  </a:lnTo>
                  <a:lnTo>
                    <a:pt x="16823" y="10136"/>
                  </a:lnTo>
                  <a:lnTo>
                    <a:pt x="17199" y="8085"/>
                  </a:lnTo>
                  <a:lnTo>
                    <a:pt x="21600" y="8085"/>
                  </a:lnTo>
                  <a:lnTo>
                    <a:pt x="19969" y="5792"/>
                  </a:lnTo>
                  <a:lnTo>
                    <a:pt x="16822" y="2655"/>
                  </a:lnTo>
                  <a:lnTo>
                    <a:pt x="13178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  <p:sp>
          <p:nvSpPr>
            <p:cNvPr id="99" name="Forma"/>
            <p:cNvSpPr/>
            <p:nvPr/>
          </p:nvSpPr>
          <p:spPr>
            <a:xfrm>
              <a:off x="92196" y="123189"/>
              <a:ext cx="268610" cy="30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2" y="10074"/>
                  </a:moveTo>
                  <a:lnTo>
                    <a:pt x="8021" y="10074"/>
                  </a:lnTo>
                  <a:lnTo>
                    <a:pt x="7633" y="10346"/>
                  </a:lnTo>
                  <a:lnTo>
                    <a:pt x="7633" y="11254"/>
                  </a:lnTo>
                  <a:lnTo>
                    <a:pt x="8021" y="11617"/>
                  </a:lnTo>
                  <a:lnTo>
                    <a:pt x="21212" y="11617"/>
                  </a:lnTo>
                  <a:lnTo>
                    <a:pt x="21600" y="11254"/>
                  </a:lnTo>
                  <a:lnTo>
                    <a:pt x="21600" y="10346"/>
                  </a:lnTo>
                  <a:lnTo>
                    <a:pt x="21212" y="10074"/>
                  </a:lnTo>
                  <a:close/>
                  <a:moveTo>
                    <a:pt x="2995" y="0"/>
                  </a:moveTo>
                  <a:lnTo>
                    <a:pt x="0" y="0"/>
                  </a:lnTo>
                  <a:lnTo>
                    <a:pt x="84" y="545"/>
                  </a:lnTo>
                  <a:lnTo>
                    <a:pt x="1159" y="3176"/>
                  </a:lnTo>
                  <a:lnTo>
                    <a:pt x="3704" y="5082"/>
                  </a:lnTo>
                  <a:lnTo>
                    <a:pt x="6748" y="5627"/>
                  </a:lnTo>
                  <a:lnTo>
                    <a:pt x="7416" y="5718"/>
                  </a:lnTo>
                  <a:lnTo>
                    <a:pt x="10025" y="7987"/>
                  </a:lnTo>
                  <a:lnTo>
                    <a:pt x="10478" y="10074"/>
                  </a:lnTo>
                  <a:lnTo>
                    <a:pt x="13519" y="10074"/>
                  </a:lnTo>
                  <a:lnTo>
                    <a:pt x="12756" y="6807"/>
                  </a:lnTo>
                  <a:lnTo>
                    <a:pt x="10745" y="4175"/>
                  </a:lnTo>
                  <a:lnTo>
                    <a:pt x="7914" y="2995"/>
                  </a:lnTo>
                  <a:lnTo>
                    <a:pt x="6748" y="2904"/>
                  </a:lnTo>
                  <a:lnTo>
                    <a:pt x="6025" y="2904"/>
                  </a:lnTo>
                  <a:lnTo>
                    <a:pt x="5432" y="2813"/>
                  </a:lnTo>
                  <a:lnTo>
                    <a:pt x="3221" y="635"/>
                  </a:lnTo>
                  <a:lnTo>
                    <a:pt x="2995" y="0"/>
                  </a:lnTo>
                  <a:close/>
                  <a:moveTo>
                    <a:pt x="13519" y="11617"/>
                  </a:moveTo>
                  <a:lnTo>
                    <a:pt x="10477" y="11617"/>
                  </a:lnTo>
                  <a:lnTo>
                    <a:pt x="10416" y="12071"/>
                  </a:lnTo>
                  <a:lnTo>
                    <a:pt x="10311" y="12706"/>
                  </a:lnTo>
                  <a:lnTo>
                    <a:pt x="8793" y="15429"/>
                  </a:lnTo>
                  <a:lnTo>
                    <a:pt x="7416" y="15973"/>
                  </a:lnTo>
                  <a:lnTo>
                    <a:pt x="6748" y="15973"/>
                  </a:lnTo>
                  <a:lnTo>
                    <a:pt x="5636" y="16064"/>
                  </a:lnTo>
                  <a:lnTo>
                    <a:pt x="1899" y="17607"/>
                  </a:lnTo>
                  <a:lnTo>
                    <a:pt x="305" y="20148"/>
                  </a:lnTo>
                  <a:lnTo>
                    <a:pt x="2" y="21600"/>
                  </a:lnTo>
                  <a:lnTo>
                    <a:pt x="3060" y="21600"/>
                  </a:lnTo>
                  <a:lnTo>
                    <a:pt x="3221" y="20965"/>
                  </a:lnTo>
                  <a:lnTo>
                    <a:pt x="3515" y="20239"/>
                  </a:lnTo>
                  <a:lnTo>
                    <a:pt x="6025" y="18696"/>
                  </a:lnTo>
                  <a:lnTo>
                    <a:pt x="6748" y="18696"/>
                  </a:lnTo>
                  <a:lnTo>
                    <a:pt x="7914" y="18605"/>
                  </a:lnTo>
                  <a:lnTo>
                    <a:pt x="10745" y="17425"/>
                  </a:lnTo>
                  <a:lnTo>
                    <a:pt x="12896" y="14521"/>
                  </a:lnTo>
                  <a:lnTo>
                    <a:pt x="13483" y="11980"/>
                  </a:lnTo>
                  <a:lnTo>
                    <a:pt x="13519" y="11617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</p:grpSp>
      <p:grpSp>
        <p:nvGrpSpPr>
          <p:cNvPr id="106" name="object 3"/>
          <p:cNvGrpSpPr/>
          <p:nvPr/>
        </p:nvGrpSpPr>
        <p:grpSpPr>
          <a:xfrm>
            <a:off x="1" y="-4007"/>
            <a:ext cx="9905994" cy="6858001"/>
            <a:chOff x="0" y="0"/>
            <a:chExt cx="20104088" cy="11308556"/>
          </a:xfrm>
        </p:grpSpPr>
        <p:pic>
          <p:nvPicPr>
            <p:cNvPr id="101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5371" y="-1"/>
              <a:ext cx="6916837" cy="6936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object 5" descr="object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18377" y="-1"/>
              <a:ext cx="2185712" cy="1130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5371" y="6922228"/>
              <a:ext cx="6916837" cy="4386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object 7" descr="object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96999" y="10931594"/>
              <a:ext cx="48879" cy="87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" name="object 8"/>
            <p:cNvSpPr/>
            <p:nvPr/>
          </p:nvSpPr>
          <p:spPr>
            <a:xfrm>
              <a:off x="-1" y="-1"/>
              <a:ext cx="11015372" cy="11308558"/>
            </a:xfrm>
            <a:prstGeom prst="rect">
              <a:avLst/>
            </a:prstGeom>
            <a:solidFill>
              <a:srgbClr val="A18C60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</p:grpSp>
      <p:sp>
        <p:nvSpPr>
          <p:cNvPr id="107" name="object 10"/>
          <p:cNvSpPr/>
          <p:nvPr/>
        </p:nvSpPr>
        <p:spPr>
          <a:xfrm>
            <a:off x="67583" y="3889139"/>
            <a:ext cx="2151459" cy="77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6678" tIns="43992" rIns="26678" bIns="43992"/>
          <a:lstStyle/>
          <a:p>
            <a:pPr>
              <a:lnSpc>
                <a:spcPct val="110000"/>
              </a:lnSpc>
              <a:defRPr sz="1900"/>
            </a:pPr>
            <a:endParaRPr sz="1100"/>
          </a:p>
        </p:txBody>
      </p:sp>
      <p:sp>
        <p:nvSpPr>
          <p:cNvPr id="108" name="TÍTULO"/>
          <p:cNvSpPr txBox="1"/>
          <p:nvPr/>
        </p:nvSpPr>
        <p:spPr>
          <a:xfrm>
            <a:off x="112346" y="2733886"/>
            <a:ext cx="4511346" cy="938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6300" spc="1260"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r>
              <a:rPr lang="pt-BR" sz="2300" dirty="0">
                <a:latin typeface="Arial Narrow" panose="020B0606020202030204" pitchFamily="34" charset="0"/>
              </a:rPr>
              <a:t>PONTOS IMPORTANTES</a:t>
            </a:r>
            <a:endParaRPr sz="23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3972718" y="964511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418707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3212099" y="239195"/>
            <a:ext cx="4143523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Pontos importantes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83E52C-F01D-481A-A76E-7C12A504544B}"/>
              </a:ext>
            </a:extLst>
          </p:cNvPr>
          <p:cNvSpPr txBox="1"/>
          <p:nvPr/>
        </p:nvSpPr>
        <p:spPr>
          <a:xfrm>
            <a:off x="127692" y="948693"/>
            <a:ext cx="9650613" cy="6629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3991" tIns="43991" rIns="43991" bIns="43991" numCol="1" spcCol="36660" rtlCol="0" anchor="t">
            <a:spAutoFit/>
          </a:bodyPr>
          <a:lstStyle/>
          <a:p>
            <a:pPr marL="274949" indent="-274949" defTabSz="879836" hangingPunct="0">
              <a:buClrTx/>
              <a:buFont typeface="Arial" panose="020B0604020202020204" pitchFamily="34" charset="0"/>
              <a:buChar char="•"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274949" indent="-274949" defTabSz="879836" hangingPunct="0">
              <a:buClrTx/>
              <a:buFont typeface="Arial" panose="020B0604020202020204" pitchFamily="34" charset="0"/>
              <a:buChar char="•"/>
            </a:pPr>
            <a:r>
              <a:rPr lang="pt-BR" sz="17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Para este tipo de venda é necessário ter o cadastro do cliente vinculado a venda, ou seja, é muito importante que em toda venda o cadastro seja realizado e seja realizada a conferência dos dados como endereço de entrega (para que ela receba corretamente) e e-mail (para que acompanhe os status do pedido).</a:t>
            </a:r>
          </a:p>
          <a:p>
            <a:pPr marL="274949" indent="-274949" defTabSz="879836" hangingPunct="0">
              <a:buClrTx/>
              <a:buFont typeface="Arial" panose="020B0604020202020204" pitchFamily="34" charset="0"/>
              <a:buChar char="•"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274949" indent="-274949" defTabSz="879836" hangingPunct="0">
              <a:buClrTx/>
              <a:buFont typeface="Arial" panose="020B0604020202020204" pitchFamily="34" charset="0"/>
              <a:buChar char="•"/>
            </a:pPr>
            <a:r>
              <a:rPr lang="pt-BR" sz="17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A peça comprada com estoque do e-commerce gera um vale crédito para a loja com 2 vias, sendo uma para o cliente e outra para a loja poder fechar o caixa. Neste mesmo momento será gerado um pedido no E-commerce para faturamento da peça do cliente. Quando esse pedido for baixado no e-commerce o vale gerado na loja será baixado do sistema fechando a operação. </a:t>
            </a:r>
          </a:p>
          <a:p>
            <a:pPr marL="274949" indent="-274949" defTabSz="879836" hangingPunct="0">
              <a:buClrTx/>
              <a:buFont typeface="Arial" panose="020B0604020202020204" pitchFamily="34" charset="0"/>
              <a:buChar char="•"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274949" indent="-274949" hangingPunct="0">
              <a:buClrTx/>
              <a:buFont typeface="Arial" panose="020B0604020202020204" pitchFamily="34" charset="0"/>
              <a:buChar char="•"/>
            </a:pPr>
            <a:r>
              <a:rPr lang="pt-BR" sz="17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Após a finalização da venda, o processo segue normalmente pelo e-commerce. O pedido será embalado e enviado através do CD como vale/adiantamento de crédito e entra na venda do e-commerce como um vale.</a:t>
            </a:r>
          </a:p>
          <a:p>
            <a:pPr defTabSz="879836" hangingPunct="0">
              <a:buClrTx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274949" indent="-274949" defTabSz="879836" hangingPunct="0">
              <a:buClrTx/>
              <a:buFont typeface="Arial" panose="020B0604020202020204" pitchFamily="34" charset="0"/>
              <a:buChar char="•"/>
            </a:pPr>
            <a:r>
              <a:rPr lang="pt-BR" sz="17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A cliente consegue acompanhar os status do pedido através do seu e-mail, onde receberá todas as informações como o código de rastreio e prazo de entrega.</a:t>
            </a:r>
          </a:p>
          <a:p>
            <a:pPr marL="274949" indent="-274949" defTabSz="879836" hangingPunct="0">
              <a:buClrTx/>
              <a:buFont typeface="Arial" panose="020B0604020202020204" pitchFamily="34" charset="0"/>
              <a:buChar char="•"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274949" indent="-274949" defTabSz="879836" hangingPunct="0">
              <a:buClrTx/>
              <a:buFont typeface="Arial" panose="020B0604020202020204" pitchFamily="34" charset="0"/>
              <a:buChar char="•"/>
            </a:pPr>
            <a:r>
              <a:rPr lang="pt-BR" sz="17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Em casos de extravio, atraso, alteração de endereço de entrega, devoluções, a tratativa será feita pelo atendimento.</a:t>
            </a:r>
          </a:p>
          <a:p>
            <a:pPr marL="274949" indent="-274949" defTabSz="879836" hangingPunct="0">
              <a:buClrTx/>
              <a:buFont typeface="Arial" panose="020B0604020202020204" pitchFamily="34" charset="0"/>
              <a:buChar char="•"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274949" indent="-274949" defTabSz="879836" hangingPunct="0">
              <a:buClrTx/>
              <a:buFont typeface="Arial" panose="020B0604020202020204" pitchFamily="34" charset="0"/>
              <a:buChar char="•"/>
            </a:pPr>
            <a:r>
              <a:rPr lang="pt-BR" sz="1700" dirty="0">
                <a:solidFill>
                  <a:schemeClr val="tx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O processo de troca continua o mesmo: em lojas físicas trocamos somente peças Full Price. Peças de Sale serão devolvidas no site.</a:t>
            </a:r>
          </a:p>
          <a:p>
            <a:pPr defTabSz="879836" hangingPunct="0">
              <a:buClrTx/>
            </a:pPr>
            <a:endParaRPr lang="pt-BR" sz="1700" u="sng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endParaRPr lang="pt-BR" sz="1700" dirty="0">
              <a:latin typeface="Calibri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endParaRPr lang="pt-BR" sz="17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74788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096152" y="964510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418707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4182588" y="234766"/>
            <a:ext cx="2129382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CONTATO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83E52C-F01D-481A-A76E-7C12A504544B}"/>
              </a:ext>
            </a:extLst>
          </p:cNvPr>
          <p:cNvSpPr txBox="1"/>
          <p:nvPr/>
        </p:nvSpPr>
        <p:spPr>
          <a:xfrm>
            <a:off x="380246" y="1652120"/>
            <a:ext cx="9650613" cy="3705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3991" tIns="43991" rIns="43991" bIns="43991" numCol="1" spcCol="36660" rtlCol="0" anchor="t">
            <a:spAutoFit/>
          </a:bodyPr>
          <a:lstStyle/>
          <a:p>
            <a:pPr defTabSz="879836" hangingPunct="0">
              <a:buClrTx/>
            </a:pPr>
            <a:endParaRPr lang="pt-BR" sz="1900" u="sng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r>
              <a:rPr lang="pt-BR" sz="1900" u="sng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CONTATOS:</a:t>
            </a:r>
          </a:p>
          <a:p>
            <a:pPr defTabSz="879836" hangingPunct="0">
              <a:buClrTx/>
            </a:pPr>
            <a:endParaRPr lang="pt-BR" sz="19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r>
              <a:rPr lang="pt-BR" sz="19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Atendimento ao </a:t>
            </a:r>
            <a:r>
              <a:rPr lang="pt-BR" sz="1900" b="1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cliente (SAC)*</a:t>
            </a:r>
            <a:r>
              <a:rPr lang="pt-BR" sz="19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: (024) 99218-7896</a:t>
            </a:r>
          </a:p>
          <a:p>
            <a:pPr defTabSz="879836" hangingPunct="0">
              <a:buClrTx/>
            </a:pPr>
            <a:r>
              <a:rPr lang="pt-BR" sz="15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*quando o cliente tiver alguma dúvida sempre encaminhar para este número</a:t>
            </a:r>
          </a:p>
          <a:p>
            <a:pPr defTabSz="879836" hangingPunct="0">
              <a:buClrTx/>
            </a:pPr>
            <a:endParaRPr lang="pt-BR" sz="19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endParaRPr lang="pt-BR" sz="19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r>
              <a:rPr lang="pt-BR" sz="19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Atendimento </a:t>
            </a:r>
            <a:r>
              <a:rPr lang="pt-BR" sz="1900" b="1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exclusivo para o time de vendas (loja/vendedoras)*</a:t>
            </a:r>
            <a:r>
              <a:rPr lang="pt-BR" sz="19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: (021) 97301-4387</a:t>
            </a:r>
          </a:p>
          <a:p>
            <a:pPr defTabSz="879836" hangingPunct="0">
              <a:buClrTx/>
            </a:pPr>
            <a:r>
              <a:rPr lang="pt-BR" sz="19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*</a:t>
            </a:r>
            <a:r>
              <a:rPr lang="pt-BR" sz="15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uso único e exclusivo da equipe de vendas, não divulgar esse número ao cliente</a:t>
            </a:r>
          </a:p>
          <a:p>
            <a:pPr defTabSz="879836" hangingPunct="0">
              <a:buClrTx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endParaRPr lang="pt-BR" sz="1700" dirty="0">
              <a:latin typeface="Calibri"/>
              <a:ea typeface="Calibri"/>
              <a:cs typeface="Calibri"/>
              <a:sym typeface="Calibri"/>
            </a:endParaRPr>
          </a:p>
          <a:p>
            <a:pPr defTabSz="879836" hangingPunct="0">
              <a:buClrTx/>
            </a:pPr>
            <a:endParaRPr lang="pt-BR" sz="17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60095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096152" y="964510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418707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2645567" y="276901"/>
            <a:ext cx="4861732" cy="590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Perguntas Frequentes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0E5FACA-992A-48B9-B2B3-0985DD34DDDC}"/>
              </a:ext>
            </a:extLst>
          </p:cNvPr>
          <p:cNvSpPr txBox="1"/>
          <p:nvPr/>
        </p:nvSpPr>
        <p:spPr>
          <a:xfrm>
            <a:off x="380245" y="1190574"/>
            <a:ext cx="8944860" cy="4938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A compra pela loja gera número de pedido no site?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Sim. A loja ao finalizar o pagamento a cliente receberá um e-mail com a confirmação de compra e o número do pedido. Caso não tenha recebido confirmar se o endereço de e-mail cadastrado está correto, pois é de suma importância que a cliente receba os e-mails de atualizações.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      Posso alterar o endereço de entrega após concluir a compra?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Nesse caso será necessário confirmar com a equipe de atendimento se o pedido foi faturado, pois após o faturamento não é mais possível alterações.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1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Contatos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E-mail: </a:t>
            </a:r>
            <a:r>
              <a:rPr lang="pt-BR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atendimento@vixbrasil.com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 WhatsApp </a:t>
            </a:r>
            <a:r>
              <a:rPr lang="pt-BR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99218-7896.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       Quero cancelar o pedido?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Caso o pedido não tenha sido faturado é possível o cancelamento antes da postagem. Após o faturamento a cliente deve aguardar a entrega do pedido para registrar a devolução através do link: </a:t>
            </a:r>
            <a:r>
              <a:rPr lang="pt-BR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https://vixbrasil.minhatroca.com.br/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 a forma de reembolso estorno. Desta maneira, em até 24h receberá no e-mail o código da autorização de postagem, sem custo, para levar em uma agência dos Correios mais próxima.</a:t>
            </a: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      Posso colocar o endereço de entrega da loja?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é possível, a entrega não é feita diretamente na loja e sim na administração do shopping o que pode acabar extraviando. </a:t>
            </a:r>
          </a:p>
        </p:txBody>
      </p:sp>
    </p:spTree>
    <p:extLst>
      <p:ext uri="{BB962C8B-B14F-4D97-AF65-F5344CB8AC3E}">
        <p14:creationId xmlns:p14="http://schemas.microsoft.com/office/powerpoint/2010/main" val="30219943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3"/>
          <p:cNvSpPr/>
          <p:nvPr/>
        </p:nvSpPr>
        <p:spPr>
          <a:xfrm>
            <a:off x="9753752" y="6631765"/>
            <a:ext cx="23842" cy="52654"/>
          </a:xfrm>
          <a:prstGeom prst="rect">
            <a:avLst/>
          </a:prstGeom>
          <a:solidFill>
            <a:srgbClr val="EFEBE0"/>
          </a:solidFill>
          <a:ln w="12700">
            <a:miter lim="400000"/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sp>
        <p:nvSpPr>
          <p:cNvPr id="59" name="object 28"/>
          <p:cNvSpPr/>
          <p:nvPr/>
        </p:nvSpPr>
        <p:spPr>
          <a:xfrm>
            <a:off x="4829711" y="1080509"/>
            <a:ext cx="4839494" cy="7702"/>
          </a:xfrm>
          <a:prstGeom prst="rect">
            <a:avLst/>
          </a:prstGeom>
          <a:solidFill>
            <a:srgbClr val="A18C60"/>
          </a:solidFill>
          <a:ln w="12700">
            <a:miter lim="400000"/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sp>
        <p:nvSpPr>
          <p:cNvPr id="60" name="LOREM IPSUM"/>
          <p:cNvSpPr txBox="1"/>
          <p:nvPr/>
        </p:nvSpPr>
        <p:spPr>
          <a:xfrm>
            <a:off x="4642316" y="509827"/>
            <a:ext cx="5428784" cy="4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A8986D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2300" spc="596" dirty="0"/>
              <a:t>O que é Vitrine Reshop?</a:t>
            </a:r>
            <a:endParaRPr sz="2300" spc="596" dirty="0"/>
          </a:p>
        </p:txBody>
      </p:sp>
      <p:pic>
        <p:nvPicPr>
          <p:cNvPr id="61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99" y="1686"/>
            <a:ext cx="4476138" cy="6854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99" y="6235268"/>
            <a:ext cx="4476138" cy="66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56" y="6365923"/>
            <a:ext cx="1356752" cy="3760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9583BDE-E567-4972-AB40-64D0B300B398}"/>
              </a:ext>
            </a:extLst>
          </p:cNvPr>
          <p:cNvSpPr txBox="1"/>
          <p:nvPr/>
        </p:nvSpPr>
        <p:spPr>
          <a:xfrm>
            <a:off x="5056299" y="1552045"/>
            <a:ext cx="4386319" cy="3489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3991" tIns="43991" rIns="43991" bIns="43991" numCol="1" spcCol="36660" rtlCol="0" anchor="t">
            <a:spAutoFit/>
          </a:bodyPr>
          <a:lstStyle/>
          <a:p>
            <a:pPr algn="just" defTabSz="879836" hangingPunct="0">
              <a:buClrTx/>
            </a:pPr>
            <a:r>
              <a:rPr lang="pt-BR" sz="17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O módulo RESHOP Vitrine é a solução que possibilita que o cliente compre na loja física, e mesmo se o produto não estiver em estoque, receba através da loja online direto na sua casa. </a:t>
            </a:r>
          </a:p>
          <a:p>
            <a:pPr algn="just" defTabSz="879836" hangingPunct="0">
              <a:buClrTx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algn="just" defTabSz="879836" hangingPunct="0">
              <a:buClrTx/>
            </a:pPr>
            <a:r>
              <a:rPr lang="pt-BR" sz="17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O estoque do E-commerce é disponibilizando para venda no POS da loja, possibilitando que o cliente pague na mesma compra itens de loja e do site. </a:t>
            </a:r>
          </a:p>
          <a:p>
            <a:pPr algn="just" defTabSz="879836" hangingPunct="0">
              <a:buClrTx/>
            </a:pPr>
            <a:endParaRPr lang="pt-BR" sz="17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algn="just" defTabSz="879836" hangingPunct="0">
              <a:buClrTx/>
            </a:pPr>
            <a:r>
              <a:rPr lang="pt-BR" sz="17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A venda conta para onde foi originada, portanto, mesmo faturando alguma peça pelo e-commerce, a venda entra para a loja pois é processada integralmente no POS da loja.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096152" y="964510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418707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2645567" y="276901"/>
            <a:ext cx="4861732" cy="590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Perguntas Frequentes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FEBBE78-1326-4412-B294-605033DE0F9E}"/>
              </a:ext>
            </a:extLst>
          </p:cNvPr>
          <p:cNvSpPr txBox="1"/>
          <p:nvPr/>
        </p:nvSpPr>
        <p:spPr>
          <a:xfrm>
            <a:off x="663920" y="1313324"/>
            <a:ext cx="8437218" cy="4461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    Qual o prazo de entrega?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formas de envios e prazos são disponibilizadas no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Linx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 antes de finalizar a compra </a:t>
            </a: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 cliente também recebe essa informação no e-mail de confirmação do pedido.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      Vou pagar frete?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Não. Concedemos frete grátis. Mas caso a cliente optar por receber entrega na modalidade “Expressa” o frete é cobrado na compra. </a:t>
            </a: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      Posso agendar o horário da entrega?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Não. As transportadoras entregam em horário comercial, das 8h às 20h.</a:t>
            </a:r>
          </a:p>
          <a:p>
            <a:pPr marL="45720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      Consigo acompanhar o andamento da entrega?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Sim. Assim que o pedido for despachado receberá um link no e-mail para rastrear a entrega no site da transportadora.</a:t>
            </a: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      Posso trocar no site?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site não faz troca, só devolução. A cliente pode optar por um Vale compras para utilizar, exclusivamente, no site ou a restituição do valor na mesma forma de pagamento.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4044546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096152" y="964510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418707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2645567" y="276901"/>
            <a:ext cx="4861732" cy="590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algn="ctr"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Perguntas Frequentes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4903EC7-9F38-4BFC-A590-9555F9768349}"/>
              </a:ext>
            </a:extLst>
          </p:cNvPr>
          <p:cNvSpPr txBox="1"/>
          <p:nvPr/>
        </p:nvSpPr>
        <p:spPr>
          <a:xfrm>
            <a:off x="546372" y="1385892"/>
            <a:ext cx="9198588" cy="4206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     Posso trocar na loja física?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Somente peças da coleção vigente são trocadas na loja física.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    O código Vale compras pode usado na loja física?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é possível, somente no site.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     Meu pedido está em atraso e preciso para uma ocasião especifica?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Contatar a equipe de atendimento para verificar junto a transportadora o motivo do atraso e uma melhor previsão de entrega.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Contatos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E-mail: </a:t>
            </a:r>
            <a:r>
              <a:rPr lang="pt-BR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atendimento@vixbrasil.com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 através do WhatsApp </a:t>
            </a:r>
            <a:r>
              <a:rPr lang="pt-BR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99218-7896.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     Verifiquei que meu pedido está com status “Roubado” no rastreio. E agora?!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cliente não precisa se preocupar que vamos reenviar o pedido.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Comunicar imediatamente a equipe de atendimento para providenciarmos o reenvio através do e-commerce.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5150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3972718" y="964511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418707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3475896" y="287396"/>
            <a:ext cx="3525212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VITRINE x OMNI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5E86345-4F3C-4E2F-8897-7844F0FDD80E}"/>
              </a:ext>
            </a:extLst>
          </p:cNvPr>
          <p:cNvSpPr txBox="1"/>
          <p:nvPr/>
        </p:nvSpPr>
        <p:spPr>
          <a:xfrm>
            <a:off x="663921" y="1231835"/>
            <a:ext cx="8797083" cy="5844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87984" tIns="43992" rIns="87984" bIns="43992">
            <a:spAutoFit/>
          </a:bodyPr>
          <a:lstStyle/>
          <a:p>
            <a:pPr algn="just"/>
            <a:r>
              <a:rPr lang="pt-BR" sz="1700" dirty="0">
                <a:latin typeface="Arial Narrow" panose="020B0606020202030204" pitchFamily="34" charset="0"/>
              </a:rPr>
              <a:t>O conceito do vitrine é o inverso do omni:</a:t>
            </a: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  <a:p>
            <a:pPr marL="274949" indent="-274949" algn="just">
              <a:buFont typeface="Arial" panose="020B0604020202020204" pitchFamily="34" charset="0"/>
              <a:buChar char="•"/>
            </a:pPr>
            <a:r>
              <a:rPr lang="pt-BR" sz="1700" b="1" dirty="0">
                <a:latin typeface="Arial Narrow" panose="020B0606020202030204" pitchFamily="34" charset="0"/>
              </a:rPr>
              <a:t>VITRINE RESHOP _ ENVIO DO E-COMMERCE</a:t>
            </a: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  <a:p>
            <a:pPr algn="just"/>
            <a:r>
              <a:rPr lang="pt-BR" sz="1700" dirty="0">
                <a:latin typeface="Arial Narrow" panose="020B0606020202030204" pitchFamily="34" charset="0"/>
              </a:rPr>
              <a:t> Pedidos realizados através do sistema da loja, utilizando o estoque do e-commerce, sendo despachados pelo e-commerce.</a:t>
            </a: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  <a:p>
            <a:pPr algn="just"/>
            <a:r>
              <a:rPr lang="pt-BR" sz="1700" u="sng" dirty="0">
                <a:latin typeface="Arial Narrow" panose="020B0606020202030204" pitchFamily="34" charset="0"/>
              </a:rPr>
              <a:t>OMNI (2 MODALIDADES):</a:t>
            </a:r>
          </a:p>
          <a:p>
            <a:pPr algn="just"/>
            <a:endParaRPr lang="pt-BR" sz="1700" b="1" dirty="0">
              <a:latin typeface="Arial Narrow" panose="020B0606020202030204" pitchFamily="34" charset="0"/>
            </a:endParaRPr>
          </a:p>
          <a:p>
            <a:pPr marL="274949" indent="-274949" algn="just">
              <a:buFont typeface="Arial" panose="020B0604020202020204" pitchFamily="34" charset="0"/>
              <a:buChar char="•"/>
            </a:pPr>
            <a:r>
              <a:rPr lang="pt-BR" sz="1700" b="1" dirty="0">
                <a:latin typeface="Arial Narrow" panose="020B0606020202030204" pitchFamily="34" charset="0"/>
              </a:rPr>
              <a:t>PICK-UP STORE _ RETIRADA EM LOJA</a:t>
            </a: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  <a:p>
            <a:pPr algn="just"/>
            <a:r>
              <a:rPr lang="pt-BR" sz="1700" dirty="0">
                <a:latin typeface="Arial Narrow" panose="020B0606020202030204" pitchFamily="34" charset="0"/>
              </a:rPr>
              <a:t>Pedidos realizados através do e-commerce, que serão retirados em lojas físicas.</a:t>
            </a: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  <a:p>
            <a:pPr marL="274949" indent="-274949" algn="just">
              <a:buFont typeface="Arial" panose="020B0604020202020204" pitchFamily="34" charset="0"/>
              <a:buChar char="•"/>
            </a:pPr>
            <a:r>
              <a:rPr lang="pt-BR" sz="1700" b="1" dirty="0">
                <a:latin typeface="Arial Narrow" panose="020B0606020202030204" pitchFamily="34" charset="0"/>
              </a:rPr>
              <a:t>SHIPPING FROM STORE _ ENVIO DA LOJA</a:t>
            </a: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  <a:p>
            <a:pPr algn="just"/>
            <a:r>
              <a:rPr lang="pt-BR" sz="1700" dirty="0">
                <a:latin typeface="Arial Narrow" panose="020B0606020202030204" pitchFamily="34" charset="0"/>
              </a:rPr>
              <a:t>Pedidos realizados através do e-commerce, que serão despachados pelas lojas físicas para o endereço indicado pelo cliente.</a:t>
            </a: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  <a:p>
            <a:pPr algn="just"/>
            <a:endParaRPr lang="pt-BR" sz="17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2"/>
          <p:cNvSpPr/>
          <p:nvPr/>
        </p:nvSpPr>
        <p:spPr>
          <a:xfrm>
            <a:off x="0" y="1684"/>
            <a:ext cx="4478338" cy="6858001"/>
          </a:xfrm>
          <a:prstGeom prst="rect">
            <a:avLst/>
          </a:prstGeom>
          <a:solidFill>
            <a:srgbClr val="EFEBE0"/>
          </a:solidFill>
          <a:ln w="12700">
            <a:miter lim="400000"/>
          </a:ln>
        </p:spPr>
        <p:txBody>
          <a:bodyPr lIns="26678" tIns="43992" rIns="26678" bIns="43992"/>
          <a:lstStyle/>
          <a:p>
            <a:endParaRPr sz="800"/>
          </a:p>
        </p:txBody>
      </p:sp>
      <p:pic>
        <p:nvPicPr>
          <p:cNvPr id="66" name="object 3" descr="objec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24" y="6479433"/>
            <a:ext cx="88324" cy="1286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" name="object 4"/>
          <p:cNvGrpSpPr/>
          <p:nvPr/>
        </p:nvGrpSpPr>
        <p:grpSpPr>
          <a:xfrm>
            <a:off x="583455" y="6481291"/>
            <a:ext cx="17352" cy="126822"/>
            <a:chOff x="0" y="0"/>
            <a:chExt cx="35213" cy="209124"/>
          </a:xfrm>
        </p:grpSpPr>
        <p:sp>
          <p:nvSpPr>
            <p:cNvPr id="67" name="Forma"/>
            <p:cNvSpPr/>
            <p:nvPr/>
          </p:nvSpPr>
          <p:spPr>
            <a:xfrm>
              <a:off x="0" y="0"/>
              <a:ext cx="35214" cy="35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96" y="0"/>
                  </a:moveTo>
                  <a:lnTo>
                    <a:pt x="4817" y="0"/>
                  </a:lnTo>
                  <a:lnTo>
                    <a:pt x="0" y="4810"/>
                  </a:lnTo>
                  <a:lnTo>
                    <a:pt x="0" y="16809"/>
                  </a:lnTo>
                  <a:lnTo>
                    <a:pt x="4817" y="21600"/>
                  </a:lnTo>
                  <a:lnTo>
                    <a:pt x="16796" y="21600"/>
                  </a:lnTo>
                  <a:lnTo>
                    <a:pt x="21600" y="16809"/>
                  </a:lnTo>
                  <a:lnTo>
                    <a:pt x="21600" y="4810"/>
                  </a:lnTo>
                  <a:lnTo>
                    <a:pt x="16796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  <p:sp>
          <p:nvSpPr>
            <p:cNvPr id="68" name="Retângulo"/>
            <p:cNvSpPr/>
            <p:nvPr/>
          </p:nvSpPr>
          <p:spPr>
            <a:xfrm>
              <a:off x="5046" y="63672"/>
              <a:ext cx="25132" cy="145453"/>
            </a:xfrm>
            <a:prstGeom prst="rect">
              <a:avLst/>
            </a:pr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</p:grpSp>
      <p:pic>
        <p:nvPicPr>
          <p:cNvPr id="70" name="object 5" descr="objec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10" y="6479433"/>
            <a:ext cx="88597" cy="1286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" name="object 6"/>
          <p:cNvGrpSpPr/>
          <p:nvPr/>
        </p:nvGrpSpPr>
        <p:grpSpPr>
          <a:xfrm>
            <a:off x="112346" y="6377740"/>
            <a:ext cx="270858" cy="332720"/>
            <a:chOff x="0" y="0"/>
            <a:chExt cx="549700" cy="548640"/>
          </a:xfrm>
        </p:grpSpPr>
        <p:sp>
          <p:nvSpPr>
            <p:cNvPr id="71" name="Forma"/>
            <p:cNvSpPr/>
            <p:nvPr/>
          </p:nvSpPr>
          <p:spPr>
            <a:xfrm>
              <a:off x="0" y="0"/>
              <a:ext cx="413576" cy="54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55" y="0"/>
                  </a:moveTo>
                  <a:lnTo>
                    <a:pt x="11774" y="150"/>
                  </a:lnTo>
                  <a:lnTo>
                    <a:pt x="9346" y="650"/>
                  </a:lnTo>
                  <a:lnTo>
                    <a:pt x="7109" y="1450"/>
                  </a:lnTo>
                  <a:lnTo>
                    <a:pt x="5106" y="2550"/>
                  </a:lnTo>
                  <a:lnTo>
                    <a:pt x="3376" y="3850"/>
                  </a:lnTo>
                  <a:lnTo>
                    <a:pt x="1960" y="5350"/>
                  </a:lnTo>
                  <a:lnTo>
                    <a:pt x="898" y="7050"/>
                  </a:lnTo>
                  <a:lnTo>
                    <a:pt x="231" y="8850"/>
                  </a:lnTo>
                  <a:lnTo>
                    <a:pt x="0" y="10800"/>
                  </a:lnTo>
                  <a:lnTo>
                    <a:pt x="231" y="12750"/>
                  </a:lnTo>
                  <a:lnTo>
                    <a:pt x="898" y="14600"/>
                  </a:lnTo>
                  <a:lnTo>
                    <a:pt x="1960" y="16250"/>
                  </a:lnTo>
                  <a:lnTo>
                    <a:pt x="3376" y="17800"/>
                  </a:lnTo>
                  <a:lnTo>
                    <a:pt x="5106" y="19100"/>
                  </a:lnTo>
                  <a:lnTo>
                    <a:pt x="7109" y="20150"/>
                  </a:lnTo>
                  <a:lnTo>
                    <a:pt x="9346" y="20950"/>
                  </a:lnTo>
                  <a:lnTo>
                    <a:pt x="11774" y="21450"/>
                  </a:lnTo>
                  <a:lnTo>
                    <a:pt x="14355" y="21600"/>
                  </a:lnTo>
                  <a:lnTo>
                    <a:pt x="16935" y="21450"/>
                  </a:lnTo>
                  <a:lnTo>
                    <a:pt x="19364" y="20950"/>
                  </a:lnTo>
                  <a:lnTo>
                    <a:pt x="21600" y="20150"/>
                  </a:lnTo>
                  <a:lnTo>
                    <a:pt x="14355" y="20150"/>
                  </a:lnTo>
                  <a:lnTo>
                    <a:pt x="12251" y="20000"/>
                  </a:lnTo>
                  <a:lnTo>
                    <a:pt x="10264" y="19600"/>
                  </a:lnTo>
                  <a:lnTo>
                    <a:pt x="8422" y="19000"/>
                  </a:lnTo>
                  <a:lnTo>
                    <a:pt x="6752" y="18150"/>
                  </a:lnTo>
                  <a:lnTo>
                    <a:pt x="6759" y="17050"/>
                  </a:lnTo>
                  <a:lnTo>
                    <a:pt x="6802" y="16750"/>
                  </a:lnTo>
                  <a:lnTo>
                    <a:pt x="4816" y="16750"/>
                  </a:lnTo>
                  <a:lnTo>
                    <a:pt x="3621" y="15450"/>
                  </a:lnTo>
                  <a:lnTo>
                    <a:pt x="2726" y="14000"/>
                  </a:lnTo>
                  <a:lnTo>
                    <a:pt x="2165" y="12450"/>
                  </a:lnTo>
                  <a:lnTo>
                    <a:pt x="1970" y="10800"/>
                  </a:lnTo>
                  <a:lnTo>
                    <a:pt x="2165" y="9150"/>
                  </a:lnTo>
                  <a:lnTo>
                    <a:pt x="2726" y="7600"/>
                  </a:lnTo>
                  <a:lnTo>
                    <a:pt x="3621" y="6150"/>
                  </a:lnTo>
                  <a:lnTo>
                    <a:pt x="4815" y="4850"/>
                  </a:lnTo>
                  <a:lnTo>
                    <a:pt x="6760" y="4850"/>
                  </a:lnTo>
                  <a:lnTo>
                    <a:pt x="6753" y="4550"/>
                  </a:lnTo>
                  <a:lnTo>
                    <a:pt x="8422" y="2600"/>
                  </a:lnTo>
                  <a:lnTo>
                    <a:pt x="10264" y="2000"/>
                  </a:lnTo>
                  <a:lnTo>
                    <a:pt x="12251" y="1600"/>
                  </a:lnTo>
                  <a:lnTo>
                    <a:pt x="14355" y="1450"/>
                  </a:lnTo>
                  <a:lnTo>
                    <a:pt x="21600" y="1450"/>
                  </a:lnTo>
                  <a:lnTo>
                    <a:pt x="19364" y="650"/>
                  </a:lnTo>
                  <a:lnTo>
                    <a:pt x="16935" y="150"/>
                  </a:lnTo>
                  <a:lnTo>
                    <a:pt x="14355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  <p:sp>
          <p:nvSpPr>
            <p:cNvPr id="72" name="Forma"/>
            <p:cNvSpPr/>
            <p:nvPr/>
          </p:nvSpPr>
          <p:spPr>
            <a:xfrm>
              <a:off x="274850" y="285749"/>
              <a:ext cx="226828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17" y="0"/>
                  </a:moveTo>
                  <a:lnTo>
                    <a:pt x="1215" y="0"/>
                  </a:lnTo>
                  <a:lnTo>
                    <a:pt x="1295" y="849"/>
                  </a:lnTo>
                  <a:lnTo>
                    <a:pt x="2525" y="5218"/>
                  </a:lnTo>
                  <a:lnTo>
                    <a:pt x="5467" y="8494"/>
                  </a:lnTo>
                  <a:lnTo>
                    <a:pt x="9237" y="9465"/>
                  </a:lnTo>
                  <a:lnTo>
                    <a:pt x="10092" y="9465"/>
                  </a:lnTo>
                  <a:lnTo>
                    <a:pt x="10793" y="9587"/>
                  </a:lnTo>
                  <a:lnTo>
                    <a:pt x="13410" y="12499"/>
                  </a:lnTo>
                  <a:lnTo>
                    <a:pt x="13695" y="16867"/>
                  </a:lnTo>
                  <a:lnTo>
                    <a:pt x="10677" y="18930"/>
                  </a:lnTo>
                  <a:lnTo>
                    <a:pt x="7356" y="20387"/>
                  </a:lnTo>
                  <a:lnTo>
                    <a:pt x="3781" y="21236"/>
                  </a:lnTo>
                  <a:lnTo>
                    <a:pt x="0" y="21600"/>
                  </a:lnTo>
                  <a:lnTo>
                    <a:pt x="13210" y="21600"/>
                  </a:lnTo>
                  <a:lnTo>
                    <a:pt x="16863" y="19052"/>
                  </a:lnTo>
                  <a:lnTo>
                    <a:pt x="20017" y="15897"/>
                  </a:lnTo>
                  <a:lnTo>
                    <a:pt x="21600" y="13591"/>
                  </a:lnTo>
                  <a:lnTo>
                    <a:pt x="17241" y="13591"/>
                  </a:lnTo>
                  <a:lnTo>
                    <a:pt x="17151" y="12742"/>
                  </a:lnTo>
                  <a:lnTo>
                    <a:pt x="15854" y="9222"/>
                  </a:lnTo>
                  <a:lnTo>
                    <a:pt x="12839" y="6553"/>
                  </a:lnTo>
                  <a:lnTo>
                    <a:pt x="9237" y="5825"/>
                  </a:lnTo>
                  <a:lnTo>
                    <a:pt x="8445" y="5825"/>
                  </a:lnTo>
                  <a:lnTo>
                    <a:pt x="7801" y="5582"/>
                  </a:lnTo>
                  <a:lnTo>
                    <a:pt x="5355" y="2670"/>
                  </a:lnTo>
                  <a:lnTo>
                    <a:pt x="4858" y="485"/>
                  </a:lnTo>
                  <a:lnTo>
                    <a:pt x="4817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  <p:sp>
          <p:nvSpPr>
            <p:cNvPr id="73" name="Forma"/>
            <p:cNvSpPr/>
            <p:nvPr/>
          </p:nvSpPr>
          <p:spPr>
            <a:xfrm>
              <a:off x="455902" y="121920"/>
              <a:ext cx="93799" cy="30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69" y="0"/>
                  </a:moveTo>
                  <a:lnTo>
                    <a:pt x="0" y="0"/>
                  </a:lnTo>
                  <a:lnTo>
                    <a:pt x="5416" y="2330"/>
                  </a:lnTo>
                  <a:lnTo>
                    <a:pt x="9477" y="4929"/>
                  </a:lnTo>
                  <a:lnTo>
                    <a:pt x="12028" y="7708"/>
                  </a:lnTo>
                  <a:lnTo>
                    <a:pt x="12912" y="10755"/>
                  </a:lnTo>
                  <a:lnTo>
                    <a:pt x="12028" y="13802"/>
                  </a:lnTo>
                  <a:lnTo>
                    <a:pt x="9477" y="16581"/>
                  </a:lnTo>
                  <a:lnTo>
                    <a:pt x="5416" y="19180"/>
                  </a:lnTo>
                  <a:lnTo>
                    <a:pt x="0" y="21600"/>
                  </a:lnTo>
                  <a:lnTo>
                    <a:pt x="10541" y="21600"/>
                  </a:lnTo>
                  <a:lnTo>
                    <a:pt x="12958" y="20524"/>
                  </a:lnTo>
                  <a:lnTo>
                    <a:pt x="17640" y="17567"/>
                  </a:lnTo>
                  <a:lnTo>
                    <a:pt x="20580" y="14251"/>
                  </a:lnTo>
                  <a:lnTo>
                    <a:pt x="21600" y="10755"/>
                  </a:lnTo>
                  <a:lnTo>
                    <a:pt x="20580" y="7260"/>
                  </a:lnTo>
                  <a:lnTo>
                    <a:pt x="17640" y="4033"/>
                  </a:lnTo>
                  <a:lnTo>
                    <a:pt x="12958" y="98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  <p:sp>
          <p:nvSpPr>
            <p:cNvPr id="74" name="Forma"/>
            <p:cNvSpPr/>
            <p:nvPr/>
          </p:nvSpPr>
          <p:spPr>
            <a:xfrm>
              <a:off x="274849" y="36830"/>
              <a:ext cx="227383" cy="22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8" y="0"/>
                  </a:moveTo>
                  <a:lnTo>
                    <a:pt x="0" y="0"/>
                  </a:lnTo>
                  <a:lnTo>
                    <a:pt x="3771" y="362"/>
                  </a:lnTo>
                  <a:lnTo>
                    <a:pt x="7338" y="1327"/>
                  </a:lnTo>
                  <a:lnTo>
                    <a:pt x="10651" y="2775"/>
                  </a:lnTo>
                  <a:lnTo>
                    <a:pt x="13662" y="4706"/>
                  </a:lnTo>
                  <a:lnTo>
                    <a:pt x="13656" y="7240"/>
                  </a:lnTo>
                  <a:lnTo>
                    <a:pt x="12358" y="11102"/>
                  </a:lnTo>
                  <a:lnTo>
                    <a:pt x="10068" y="12067"/>
                  </a:lnTo>
                  <a:lnTo>
                    <a:pt x="9215" y="12067"/>
                  </a:lnTo>
                  <a:lnTo>
                    <a:pt x="7835" y="12188"/>
                  </a:lnTo>
                  <a:lnTo>
                    <a:pt x="4489" y="13756"/>
                  </a:lnTo>
                  <a:lnTo>
                    <a:pt x="1950" y="17618"/>
                  </a:lnTo>
                  <a:lnTo>
                    <a:pt x="1213" y="21600"/>
                  </a:lnTo>
                  <a:lnTo>
                    <a:pt x="4807" y="21600"/>
                  </a:lnTo>
                  <a:lnTo>
                    <a:pt x="4880" y="20876"/>
                  </a:lnTo>
                  <a:lnTo>
                    <a:pt x="5004" y="20152"/>
                  </a:lnTo>
                  <a:lnTo>
                    <a:pt x="6796" y="16532"/>
                  </a:lnTo>
                  <a:lnTo>
                    <a:pt x="10526" y="15566"/>
                  </a:lnTo>
                  <a:lnTo>
                    <a:pt x="11727" y="15325"/>
                  </a:lnTo>
                  <a:lnTo>
                    <a:pt x="14941" y="13515"/>
                  </a:lnTo>
                  <a:lnTo>
                    <a:pt x="16823" y="10136"/>
                  </a:lnTo>
                  <a:lnTo>
                    <a:pt x="17199" y="8085"/>
                  </a:lnTo>
                  <a:lnTo>
                    <a:pt x="21600" y="8085"/>
                  </a:lnTo>
                  <a:lnTo>
                    <a:pt x="19969" y="5792"/>
                  </a:lnTo>
                  <a:lnTo>
                    <a:pt x="16822" y="2655"/>
                  </a:lnTo>
                  <a:lnTo>
                    <a:pt x="13178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  <p:sp>
          <p:nvSpPr>
            <p:cNvPr id="75" name="Forma"/>
            <p:cNvSpPr/>
            <p:nvPr/>
          </p:nvSpPr>
          <p:spPr>
            <a:xfrm>
              <a:off x="92196" y="123189"/>
              <a:ext cx="268610" cy="30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2" y="10074"/>
                  </a:moveTo>
                  <a:lnTo>
                    <a:pt x="8021" y="10074"/>
                  </a:lnTo>
                  <a:lnTo>
                    <a:pt x="7633" y="10346"/>
                  </a:lnTo>
                  <a:lnTo>
                    <a:pt x="7633" y="11254"/>
                  </a:lnTo>
                  <a:lnTo>
                    <a:pt x="8021" y="11617"/>
                  </a:lnTo>
                  <a:lnTo>
                    <a:pt x="21212" y="11617"/>
                  </a:lnTo>
                  <a:lnTo>
                    <a:pt x="21600" y="11254"/>
                  </a:lnTo>
                  <a:lnTo>
                    <a:pt x="21600" y="10346"/>
                  </a:lnTo>
                  <a:lnTo>
                    <a:pt x="21212" y="10074"/>
                  </a:lnTo>
                  <a:close/>
                  <a:moveTo>
                    <a:pt x="2995" y="0"/>
                  </a:moveTo>
                  <a:lnTo>
                    <a:pt x="0" y="0"/>
                  </a:lnTo>
                  <a:lnTo>
                    <a:pt x="84" y="545"/>
                  </a:lnTo>
                  <a:lnTo>
                    <a:pt x="1159" y="3176"/>
                  </a:lnTo>
                  <a:lnTo>
                    <a:pt x="3704" y="5082"/>
                  </a:lnTo>
                  <a:lnTo>
                    <a:pt x="6748" y="5627"/>
                  </a:lnTo>
                  <a:lnTo>
                    <a:pt x="7416" y="5718"/>
                  </a:lnTo>
                  <a:lnTo>
                    <a:pt x="10025" y="7987"/>
                  </a:lnTo>
                  <a:lnTo>
                    <a:pt x="10478" y="10074"/>
                  </a:lnTo>
                  <a:lnTo>
                    <a:pt x="13519" y="10074"/>
                  </a:lnTo>
                  <a:lnTo>
                    <a:pt x="12756" y="6807"/>
                  </a:lnTo>
                  <a:lnTo>
                    <a:pt x="10745" y="4175"/>
                  </a:lnTo>
                  <a:lnTo>
                    <a:pt x="7914" y="2995"/>
                  </a:lnTo>
                  <a:lnTo>
                    <a:pt x="6748" y="2904"/>
                  </a:lnTo>
                  <a:lnTo>
                    <a:pt x="6024" y="2904"/>
                  </a:lnTo>
                  <a:lnTo>
                    <a:pt x="5432" y="2813"/>
                  </a:lnTo>
                  <a:lnTo>
                    <a:pt x="3221" y="635"/>
                  </a:lnTo>
                  <a:lnTo>
                    <a:pt x="2995" y="0"/>
                  </a:lnTo>
                  <a:close/>
                  <a:moveTo>
                    <a:pt x="13519" y="11617"/>
                  </a:moveTo>
                  <a:lnTo>
                    <a:pt x="10476" y="11617"/>
                  </a:lnTo>
                  <a:lnTo>
                    <a:pt x="10415" y="12071"/>
                  </a:lnTo>
                  <a:lnTo>
                    <a:pt x="10311" y="12706"/>
                  </a:lnTo>
                  <a:lnTo>
                    <a:pt x="8793" y="15429"/>
                  </a:lnTo>
                  <a:lnTo>
                    <a:pt x="7416" y="15973"/>
                  </a:lnTo>
                  <a:lnTo>
                    <a:pt x="6748" y="15973"/>
                  </a:lnTo>
                  <a:lnTo>
                    <a:pt x="5636" y="16064"/>
                  </a:lnTo>
                  <a:lnTo>
                    <a:pt x="1899" y="17607"/>
                  </a:lnTo>
                  <a:lnTo>
                    <a:pt x="305" y="20148"/>
                  </a:lnTo>
                  <a:lnTo>
                    <a:pt x="2" y="21600"/>
                  </a:lnTo>
                  <a:lnTo>
                    <a:pt x="3060" y="21600"/>
                  </a:lnTo>
                  <a:lnTo>
                    <a:pt x="3221" y="20965"/>
                  </a:lnTo>
                  <a:lnTo>
                    <a:pt x="3515" y="20239"/>
                  </a:lnTo>
                  <a:lnTo>
                    <a:pt x="6024" y="18696"/>
                  </a:lnTo>
                  <a:lnTo>
                    <a:pt x="6748" y="18696"/>
                  </a:lnTo>
                  <a:lnTo>
                    <a:pt x="7914" y="18605"/>
                  </a:lnTo>
                  <a:lnTo>
                    <a:pt x="10745" y="17425"/>
                  </a:lnTo>
                  <a:lnTo>
                    <a:pt x="12896" y="14521"/>
                  </a:lnTo>
                  <a:lnTo>
                    <a:pt x="13483" y="11980"/>
                  </a:lnTo>
                  <a:lnTo>
                    <a:pt x="13519" y="11617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</p:grpSp>
      <p:grpSp>
        <p:nvGrpSpPr>
          <p:cNvPr id="85" name="object 7"/>
          <p:cNvGrpSpPr/>
          <p:nvPr/>
        </p:nvGrpSpPr>
        <p:grpSpPr>
          <a:xfrm>
            <a:off x="-1" y="1684"/>
            <a:ext cx="9906000" cy="6858001"/>
            <a:chOff x="0" y="0"/>
            <a:chExt cx="20104099" cy="11308556"/>
          </a:xfrm>
        </p:grpSpPr>
        <p:pic>
          <p:nvPicPr>
            <p:cNvPr id="77" name="object 8" descr="object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7283099" cy="7308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object 9" descr="object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8594" y="-1"/>
              <a:ext cx="1820135" cy="1130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object 10" descr="object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295356"/>
              <a:ext cx="7283099" cy="4013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object 11" descr="object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882" y="10681538"/>
              <a:ext cx="179252" cy="212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object 12" descr="object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120" y="10684595"/>
              <a:ext cx="35204" cy="209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object 13" descr="object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3100" y="10681538"/>
              <a:ext cx="179807" cy="212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object 14" descr="object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002" y="10513850"/>
              <a:ext cx="549701" cy="548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object 15"/>
            <p:cNvSpPr/>
            <p:nvPr/>
          </p:nvSpPr>
          <p:spPr>
            <a:xfrm>
              <a:off x="9088727" y="-1"/>
              <a:ext cx="11015372" cy="113085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00"/>
            </a:p>
          </p:txBody>
        </p:sp>
      </p:grpSp>
      <p:sp>
        <p:nvSpPr>
          <p:cNvPr id="86" name="object 17"/>
          <p:cNvSpPr/>
          <p:nvPr/>
        </p:nvSpPr>
        <p:spPr>
          <a:xfrm>
            <a:off x="7657480" y="3958876"/>
            <a:ext cx="2248521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endParaRPr sz="800"/>
          </a:p>
        </p:txBody>
      </p:sp>
      <p:sp>
        <p:nvSpPr>
          <p:cNvPr id="87" name="TÍTULO"/>
          <p:cNvSpPr txBox="1"/>
          <p:nvPr/>
        </p:nvSpPr>
        <p:spPr>
          <a:xfrm>
            <a:off x="5560517" y="3119249"/>
            <a:ext cx="3946240" cy="1233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6300" spc="1260">
                <a:solidFill>
                  <a:srgbClr val="9D8C65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r>
              <a:rPr lang="pt-BR" sz="3100" dirty="0">
                <a:latin typeface="Arial Narrow" panose="020B0606020202030204" pitchFamily="34" charset="0"/>
              </a:rPr>
              <a:t>PASSO A PASSO</a:t>
            </a:r>
            <a:endParaRPr sz="31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3972718" y="656286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418707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2933742" y="86656"/>
            <a:ext cx="4801331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Realizando uma venda</a:t>
            </a:r>
          </a:p>
        </p:txBody>
      </p:sp>
      <p:sp>
        <p:nvSpPr>
          <p:cNvPr id="93" name="object 26"/>
          <p:cNvSpPr txBox="1"/>
          <p:nvPr/>
        </p:nvSpPr>
        <p:spPr>
          <a:xfrm>
            <a:off x="2275172" y="2169553"/>
            <a:ext cx="5375319" cy="295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lnSpc>
                <a:spcPct val="120000"/>
              </a:lnSpc>
              <a:defRPr sz="2800" spc="140">
                <a:solidFill>
                  <a:srgbClr val="535353"/>
                </a:solidFill>
                <a:latin typeface="DIN Pro"/>
                <a:ea typeface="DIN Pro"/>
                <a:cs typeface="DIN Pro"/>
                <a:sym typeface="DIN Pro"/>
              </a:defRPr>
            </a:lvl1pPr>
          </a:lstStyle>
          <a:p>
            <a:pPr defTabSz="266766" hangingPunct="0">
              <a:buClrTx/>
            </a:pPr>
            <a:endParaRPr sz="1600" spc="82" dirty="0">
              <a:latin typeface="Arial Narrow" panose="020B060602020203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51F4348-BCF5-42FB-B1F5-8FFA7D1B91A9}"/>
              </a:ext>
            </a:extLst>
          </p:cNvPr>
          <p:cNvSpPr txBox="1"/>
          <p:nvPr/>
        </p:nvSpPr>
        <p:spPr>
          <a:xfrm>
            <a:off x="96572" y="772221"/>
            <a:ext cx="9691880" cy="11352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87984" tIns="43992" rIns="87984" bIns="43992">
            <a:spAutoFit/>
          </a:bodyPr>
          <a:lstStyle/>
          <a:p>
            <a:pPr algn="just"/>
            <a:r>
              <a:rPr lang="pt-BR" sz="1700" dirty="0">
                <a:latin typeface="Arial Narrow" panose="020B0606020202030204" pitchFamily="34" charset="0"/>
              </a:rPr>
              <a:t>Para realizar a venda Vitrine, acesse a tela de vendas do </a:t>
            </a:r>
            <a:r>
              <a:rPr lang="pt-BR" sz="1700" dirty="0" err="1">
                <a:latin typeface="Arial Narrow" panose="020B0606020202030204" pitchFamily="34" charset="0"/>
              </a:rPr>
              <a:t>Linx</a:t>
            </a:r>
            <a:r>
              <a:rPr lang="pt-BR" sz="1700" dirty="0">
                <a:latin typeface="Arial Narrow" panose="020B0606020202030204" pitchFamily="34" charset="0"/>
              </a:rPr>
              <a:t>, preencha os campos (Vendedor) e (Cliente), clique </a:t>
            </a:r>
          </a:p>
          <a:p>
            <a:pPr algn="just"/>
            <a:r>
              <a:rPr lang="pt-BR" sz="1700" dirty="0">
                <a:latin typeface="Arial Narrow" panose="020B0606020202030204" pitchFamily="34" charset="0"/>
              </a:rPr>
              <a:t>no caminhãozinho           para a escolha dos produtos do e-commerce.</a:t>
            </a:r>
          </a:p>
          <a:p>
            <a:pPr algn="just"/>
            <a:r>
              <a:rPr lang="pt-BR" sz="1700" dirty="0">
                <a:latin typeface="Arial Narrow" panose="020B0606020202030204" pitchFamily="34" charset="0"/>
              </a:rPr>
              <a:t>Após clicar, abrirá uma tela para digitar o código do produto, em seguida clicar na setinha verde que vai exibir o estoque disponível.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F1C504A-9511-4F04-A4AF-08D95B5B7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013" y="1079269"/>
            <a:ext cx="309563" cy="30780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525F9E2-69AD-46F4-8098-9599244D1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576" y="2169553"/>
            <a:ext cx="5594915" cy="394435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18744" y="5976879"/>
            <a:ext cx="77833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0245" y="6335012"/>
            <a:ext cx="83894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800" dirty="0">
                <a:latin typeface="Arial Narrow" pitchFamily="34" charset="0"/>
                <a:ea typeface="Calibri"/>
                <a:cs typeface="Arial" pitchFamily="34" charset="0"/>
                <a:sym typeface="Calibri"/>
              </a:rPr>
              <a:t>Selecionar</a:t>
            </a:r>
            <a:r>
              <a:rPr kumimoji="0" lang="pt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 o tamanho desejado, em seguida clicar no botão 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932" y="6375980"/>
            <a:ext cx="326966" cy="33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68" y="1577985"/>
            <a:ext cx="271914" cy="32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8934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3972718" y="796911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418707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2933740" y="118584"/>
            <a:ext cx="4801331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Realizando uma venda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975123" y="968571"/>
            <a:ext cx="8674507" cy="11352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87984" tIns="43992" rIns="87984" bIns="43992">
            <a:spAutoFit/>
          </a:bodyPr>
          <a:lstStyle/>
          <a:p>
            <a:r>
              <a:rPr lang="pt-BR" sz="1700" dirty="0">
                <a:latin typeface="Arial Narrow" panose="020B0606020202030204" pitchFamily="34" charset="0"/>
              </a:rPr>
              <a:t>Abrirá uma tela para confirmação dos dados do endereço de entrega, fazer a confirmação com a cliente. Se a mesma  tiver mudado de endereço, fazer a atualização, clicando em                          &gt;</a:t>
            </a:r>
          </a:p>
          <a:p>
            <a:r>
              <a:rPr lang="pt-BR" sz="1700" dirty="0">
                <a:latin typeface="Arial Narrow" panose="020B0606020202030204" pitchFamily="34" charset="0"/>
              </a:rPr>
              <a:t>Caso a cliente deseje enviar para um endereço que não seja o dela, clicar em                       , em seguida clicar em                   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254CAE4-F2CC-48E8-AADC-5F1CD3DFBCE2}"/>
              </a:ext>
            </a:extLst>
          </p:cNvPr>
          <p:cNvSpPr txBox="1"/>
          <p:nvPr/>
        </p:nvSpPr>
        <p:spPr>
          <a:xfrm>
            <a:off x="952200" y="2051285"/>
            <a:ext cx="8176190" cy="8736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87984" tIns="43992" rIns="87984" bIns="43992">
            <a:spAutoFit/>
          </a:bodyPr>
          <a:lstStyle/>
          <a:p>
            <a:r>
              <a:rPr lang="pt-BR" sz="1700" b="1" dirty="0">
                <a:latin typeface="Arial Narrow" panose="020B0606020202030204" pitchFamily="34" charset="0"/>
              </a:rPr>
              <a:t>*Neste passo é de extrema importância conferir os dados do cliente como endereço para que seja entregue corretamente e e-mail para que receba os status do pedido e consiga acompanhá-lo, solicitar devolução, etc.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59" y="1263798"/>
            <a:ext cx="1036721" cy="27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117" y="1544503"/>
            <a:ext cx="995525" cy="27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94" y="1815121"/>
            <a:ext cx="821035" cy="25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94" y="2924958"/>
            <a:ext cx="5418425" cy="383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12" y="1263798"/>
            <a:ext cx="821035" cy="25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9615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3972718" y="810311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418707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2862753" y="131984"/>
            <a:ext cx="4801331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Realizando uma venda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96571" y="926931"/>
            <a:ext cx="9552262" cy="381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87984" tIns="43992" rIns="87984" bIns="43992">
            <a:spAutoFit/>
          </a:bodyPr>
          <a:lstStyle/>
          <a:p>
            <a:pPr algn="ctr"/>
            <a:r>
              <a:rPr lang="pt-BR" sz="1900" dirty="0">
                <a:latin typeface="Arial Narrow" panose="020B0606020202030204" pitchFamily="34" charset="0"/>
              </a:rPr>
              <a:t>Clicar em               , após esse passo o item já vai aparecer na tela de vendas.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78" y="964977"/>
            <a:ext cx="664565" cy="35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BD4801E-09D7-48B2-98CB-786CDF6D8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540" y="1647022"/>
            <a:ext cx="6144920" cy="43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236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9744960" y="6610614"/>
            <a:ext cx="43492" cy="7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410" defTabSz="533532" hangingPunct="0">
              <a:spcBef>
                <a:spcPts val="59"/>
              </a:spcBef>
              <a:buClrTx/>
            </a:pPr>
            <a:r>
              <a:rPr sz="500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3802590" y="629484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1" y="6548066"/>
            <a:ext cx="567349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2933741" y="59854"/>
            <a:ext cx="4801331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Realizando uma venda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287091" y="738181"/>
            <a:ext cx="9457868" cy="16585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87984" tIns="43992" rIns="87984" bIns="43992">
            <a:spAutoFit/>
          </a:bodyPr>
          <a:lstStyle/>
          <a:p>
            <a:r>
              <a:rPr lang="pt-BR" sz="1700" dirty="0">
                <a:latin typeface="Arial Narrow" panose="020B0606020202030204" pitchFamily="34" charset="0"/>
              </a:rPr>
              <a:t>Com o produto já na tela de vendas, clicar em                       . </a:t>
            </a:r>
          </a:p>
          <a:p>
            <a:endParaRPr lang="pt-BR" sz="1700" dirty="0">
              <a:latin typeface="Arial Narrow" panose="020B0606020202030204" pitchFamily="34" charset="0"/>
            </a:endParaRPr>
          </a:p>
          <a:p>
            <a:r>
              <a:rPr lang="pt-BR" sz="1700" b="1" dirty="0">
                <a:latin typeface="Arial Narrow" panose="020B0606020202030204" pitchFamily="34" charset="0"/>
              </a:rPr>
              <a:t>*Abrirá uma tela para selecionar a opção de frete, temos 3 opções: Correios, transportadora e expresso. Ao lado do frete é exibido o prazo de entrega (sempre contar 1 dia a mais pois será faturado em até 1 dia útil) e os valores. Disponibilizamos a opção frete grátis. Caso a cliente queira outra forma de entrega, o valor será incluído no total do pedido e a cliente pagará tudo junto.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25" y="738181"/>
            <a:ext cx="885200" cy="46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89" y="2565400"/>
            <a:ext cx="5400473" cy="34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6571" y="6158348"/>
            <a:ext cx="97415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Obs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:</a:t>
            </a:r>
            <a:r>
              <a:rPr kumimoji="0" lang="pt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 Se for presente, marque a opção                                                                   .Após </a:t>
            </a:r>
            <a:r>
              <a:rPr kumimoji="0" lang="pt-BR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Após</a:t>
            </a:r>
            <a:r>
              <a:rPr kumimoji="0" lang="pt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, clicar em  </a:t>
            </a:r>
            <a:r>
              <a:rPr kumimoji="0" lang="pt-BR" sz="1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FECHAR</a:t>
            </a:r>
            <a:r>
              <a:rPr kumimoji="0" lang="pt-BR" sz="1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.                                                                                                 </a:t>
            </a:r>
            <a:endParaRPr kumimoji="0" lang="pt-BR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926" y="6201411"/>
            <a:ext cx="3949736" cy="31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928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ebapp.skymail.net.br/owa/service.svc/s/GetFileAttachment?id=AAMkADJmMTMzZWUzLTMxNzUtNGZhMC05ZGExLTU2Mjc5YzAwODhmOQBGAAAAAADhlG3zrH7ZQ5PBoSabVDWoBwBBpPPKPffDRKKyHRL02U8XAAAAAAEMAABBpPPKPffDRKKyHRL02U8XAABPkd6UAAABEgAQAMSKob2bERtMrJ3gz6K3Wi4%3D&amp;X-OWA-CANARY=A293EpuWjkSBPzLC3GBu2sDvjnlvatkIVTCC7z3T8BeYoQI_3zAd_dBA7DrqW7c4BEBvc7pf8Ow.&amp;isImagePreview=True"/>
          <p:cNvSpPr>
            <a:spLocks noChangeAspect="1" noChangeArrowheads="1"/>
          </p:cNvSpPr>
          <p:nvPr/>
        </p:nvSpPr>
        <p:spPr bwMode="auto">
          <a:xfrm>
            <a:off x="130255" y="-152437"/>
            <a:ext cx="255193" cy="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https://webapp.skymail.net.br/owa/service.svc/s/GetFileAttachment?id=AAMkADJmMTMzZWUzLTMxNzUtNGZhMC05ZGExLTU2Mjc5YzAwODhmOQBGAAAAAADhlG3zrH7ZQ5PBoSabVDWoBwBBpPPKPffDRKKyHRL02U8XAAAAAAEMAABBpPPKPffDRKKyHRL02U8XAABPkd6UAAABEgAQAMSKob2bERtMrJ3gz6K3Wi4%3D&amp;X-OWA-CANARY=A293EpuWjkSBPzLC3GBu2sDvjnlvatkIVTCC7z3T8BeYoQI_3zAd_dBA7DrqW7c4BEBvc7pf8Ow.&amp;isImagePreview=True"/>
          <p:cNvSpPr>
            <a:spLocks noChangeAspect="1" noChangeArrowheads="1"/>
          </p:cNvSpPr>
          <p:nvPr/>
        </p:nvSpPr>
        <p:spPr bwMode="auto">
          <a:xfrm>
            <a:off x="257851" y="8376"/>
            <a:ext cx="255193" cy="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71" y="2298338"/>
            <a:ext cx="5884876" cy="416994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85448" y="1143487"/>
            <a:ext cx="923744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800" b="1" dirty="0">
                <a:latin typeface="Arial Narrow" pitchFamily="34" charset="0"/>
                <a:ea typeface="Calibri"/>
                <a:cs typeface="Calibri"/>
                <a:sym typeface="Calibri"/>
              </a:rPr>
              <a:t>OBS: </a:t>
            </a: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Na tela de pagamento aparecem duas opções: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 1-</a:t>
            </a:r>
            <a:r>
              <a:rPr kumimoji="0" lang="pt-BR" sz="1800" b="0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pt-BR" sz="18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RESHOP VITRINE </a:t>
            </a:r>
            <a:r>
              <a:rPr kumimoji="0" lang="pt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(venda do site)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t-BR" sz="1800" b="0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 Narrow" pitchFamily="34" charset="0"/>
                <a:ea typeface="Calibri"/>
                <a:cs typeface="Calibri"/>
                <a:sym typeface="Calibri"/>
              </a:rPr>
              <a:t> </a:t>
            </a:r>
            <a:r>
              <a:rPr lang="pt-BR" sz="1800" baseline="0" dirty="0">
                <a:solidFill>
                  <a:srgbClr val="FF0000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2-</a:t>
            </a:r>
            <a:r>
              <a:rPr lang="pt-BR" sz="1800" dirty="0">
                <a:solidFill>
                  <a:srgbClr val="FF0000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>
                <a:solidFill>
                  <a:srgbClr val="FF0000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DUPLICATA: </a:t>
            </a:r>
            <a:r>
              <a:rPr lang="pt-BR" sz="1800" u="sng" dirty="0">
                <a:solidFill>
                  <a:schemeClr val="tx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Essa opção terá que ser alterada de acordo com a forma de pagamento escolhida pela cliente.</a:t>
            </a:r>
            <a:endParaRPr kumimoji="0" lang="pt-BR" sz="1800" b="1" i="0" u="sng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 Narrow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31274" y="6468282"/>
            <a:ext cx="819806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800" dirty="0">
                <a:latin typeface="Arial Narrow" pitchFamily="34" charset="0"/>
                <a:ea typeface="Calibri"/>
                <a:cs typeface="Calibri"/>
                <a:sym typeface="Calibri"/>
              </a:rPr>
              <a:t>Em seguida, clique em finalizar para que a venda seja concluída.  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TÍTULO"/>
          <p:cNvSpPr txBox="1"/>
          <p:nvPr/>
        </p:nvSpPr>
        <p:spPr>
          <a:xfrm>
            <a:off x="2933741" y="169189"/>
            <a:ext cx="4801331" cy="64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678" tIns="43992" rIns="26678" bIns="43992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66766" hangingPunct="0">
              <a:buClrTx/>
            </a:pPr>
            <a:r>
              <a:rPr lang="pt-BR" sz="3000" spc="596" dirty="0">
                <a:latin typeface="Arial Narrow" panose="020B0606020202030204" pitchFamily="34" charset="0"/>
              </a:rPr>
              <a:t>Realizando uma venda</a:t>
            </a:r>
          </a:p>
        </p:txBody>
      </p:sp>
      <p:sp>
        <p:nvSpPr>
          <p:cNvPr id="10" name="object 9"/>
          <p:cNvSpPr/>
          <p:nvPr/>
        </p:nvSpPr>
        <p:spPr>
          <a:xfrm>
            <a:off x="3972718" y="810311"/>
            <a:ext cx="1960562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6678" tIns="43992" rIns="26678" bIns="43992"/>
          <a:lstStyle/>
          <a:p>
            <a:pPr defTabSz="533532" hangingPunct="0">
              <a:buClrTx/>
            </a:pPr>
            <a:endParaRPr sz="1100">
              <a:latin typeface="Calibri"/>
              <a:cs typeface="Calibri"/>
              <a:sym typeface="Calibri"/>
            </a:endParaRPr>
          </a:p>
        </p:txBody>
      </p:sp>
      <p:pic>
        <p:nvPicPr>
          <p:cNvPr id="1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1" y="6484490"/>
            <a:ext cx="567349" cy="3034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8836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77248</TotalTime>
  <Words>1633</Words>
  <Application>Microsoft Office PowerPoint</Application>
  <PresentationFormat>Papel A4 (210 x 297 mm)</PresentationFormat>
  <Paragraphs>147</Paragraphs>
  <Slides>21</Slides>
  <Notes>12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2" baseType="lpstr">
      <vt:lpstr>Gill Sans Light</vt:lpstr>
      <vt:lpstr>Cascadia Code</vt:lpstr>
      <vt:lpstr>Bahnschrift Condensed</vt:lpstr>
      <vt:lpstr>Helvetica</vt:lpstr>
      <vt:lpstr>Arial</vt:lpstr>
      <vt:lpstr>DIN Pro Condensed Medium</vt:lpstr>
      <vt:lpstr>Calibri</vt:lpstr>
      <vt:lpstr>Arial Narrow</vt:lpstr>
      <vt:lpstr>Tema do Office</vt:lpstr>
      <vt:lpstr>Office Theme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Na aba&gt;                      terá outras opções de consultas:</vt:lpstr>
      <vt:lpstr>Na aba &gt; Painel de controle, pode ser feita a consulta por dia, período, mensal e etc: </vt:lpstr>
      <vt:lpstr>Na aba &gt;&gt; Pedidos &gt;&gt; Filtros para selecionar vendas específicas: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Patricia Fernandes</dc:creator>
  <cp:lastModifiedBy>Monique Ferreira</cp:lastModifiedBy>
  <cp:revision>229</cp:revision>
  <cp:lastPrinted>2021-08-29T00:31:16Z</cp:lastPrinted>
  <dcterms:modified xsi:type="dcterms:W3CDTF">2022-05-02T18:23:22Z</dcterms:modified>
</cp:coreProperties>
</file>